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notesMasterIdLst>
    <p:notesMasterId r:id="rId20"/>
  </p:notesMasterIdLst>
  <p:sldIdLst>
    <p:sldId id="256" r:id="rId2"/>
    <p:sldId id="257" r:id="rId3"/>
    <p:sldId id="258" r:id="rId4"/>
    <p:sldId id="272" r:id="rId5"/>
    <p:sldId id="259" r:id="rId6"/>
    <p:sldId id="271" r:id="rId7"/>
    <p:sldId id="273" r:id="rId8"/>
    <p:sldId id="260" r:id="rId9"/>
    <p:sldId id="261" r:id="rId10"/>
    <p:sldId id="262" r:id="rId11"/>
    <p:sldId id="270" r:id="rId12"/>
    <p:sldId id="263" r:id="rId13"/>
    <p:sldId id="264" r:id="rId14"/>
    <p:sldId id="265" r:id="rId15"/>
    <p:sldId id="266" r:id="rId16"/>
    <p:sldId id="267" r:id="rId17"/>
    <p:sldId id="268"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4" d="100"/>
          <a:sy n="64" d="100"/>
        </p:scale>
        <p:origin x="10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92F4BC-8A3F-4FC0-935B-CB1C0BC34426}" type="datetimeFigureOut">
              <a:rPr lang="tr-TR" smtClean="0"/>
              <a:t>22.01.2025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8B19E-4188-464A-9AEF-667935F54875}" type="slidenum">
              <a:rPr lang="tr-TR" smtClean="0"/>
              <a:t>‹#›</a:t>
            </a:fld>
            <a:endParaRPr lang="tr-TR"/>
          </a:p>
        </p:txBody>
      </p:sp>
    </p:spTree>
    <p:extLst>
      <p:ext uri="{BB962C8B-B14F-4D97-AF65-F5344CB8AC3E}">
        <p14:creationId xmlns:p14="http://schemas.microsoft.com/office/powerpoint/2010/main" val="2523402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r>
              <a:rPr lang="tr-TR"/>
              <a:t>25.05.2024</a:t>
            </a: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tr-T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DA8F1A0-AED6-4A4D-A7F3-6B17F767E34E}" type="slidenum">
              <a:rPr lang="tr-TR" smtClean="0"/>
              <a:t>‹#›</a:t>
            </a:fld>
            <a:endParaRPr lang="tr-T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3369873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r>
              <a:rPr lang="tr-TR"/>
              <a:t>25.05.2024</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DA8F1A0-AED6-4A4D-A7F3-6B17F767E34E}" type="slidenum">
              <a:rPr lang="tr-TR" smtClean="0"/>
              <a:t>‹#›</a:t>
            </a:fld>
            <a:endParaRPr lang="tr-TR"/>
          </a:p>
        </p:txBody>
      </p:sp>
    </p:spTree>
    <p:extLst>
      <p:ext uri="{BB962C8B-B14F-4D97-AF65-F5344CB8AC3E}">
        <p14:creationId xmlns:p14="http://schemas.microsoft.com/office/powerpoint/2010/main" val="402995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r>
              <a:rPr lang="tr-TR"/>
              <a:t>25.05.2024</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DA8F1A0-AED6-4A4D-A7F3-6B17F767E34E}" type="slidenum">
              <a:rPr lang="tr-TR" smtClean="0"/>
              <a:t>‹#›</a:t>
            </a:fld>
            <a:endParaRPr lang="tr-TR"/>
          </a:p>
        </p:txBody>
      </p:sp>
    </p:spTree>
    <p:extLst>
      <p:ext uri="{BB962C8B-B14F-4D97-AF65-F5344CB8AC3E}">
        <p14:creationId xmlns:p14="http://schemas.microsoft.com/office/powerpoint/2010/main" val="57128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r>
              <a:rPr lang="tr-TR"/>
              <a:t>25.05.2024</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DA8F1A0-AED6-4A4D-A7F3-6B17F767E34E}" type="slidenum">
              <a:rPr lang="tr-TR" smtClean="0"/>
              <a:t>‹#›</a:t>
            </a:fld>
            <a:endParaRPr lang="tr-TR"/>
          </a:p>
        </p:txBody>
      </p:sp>
    </p:spTree>
    <p:extLst>
      <p:ext uri="{BB962C8B-B14F-4D97-AF65-F5344CB8AC3E}">
        <p14:creationId xmlns:p14="http://schemas.microsoft.com/office/powerpoint/2010/main" val="156113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r>
              <a:rPr lang="tr-TR"/>
              <a:t>25.05.2024</a:t>
            </a: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tr-T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DA8F1A0-AED6-4A4D-A7F3-6B17F767E34E}" type="slidenum">
              <a:rPr lang="tr-TR" smtClean="0"/>
              <a:t>‹#›</a:t>
            </a:fld>
            <a:endParaRPr lang="tr-T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183485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a:t>Asıl başlık stilini düzenlemek için tıklayın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r>
              <a:rPr lang="tr-TR"/>
              <a:t>25.05.2024</a:t>
            </a: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DA8F1A0-AED6-4A4D-A7F3-6B17F767E34E}" type="slidenum">
              <a:rPr lang="tr-TR" smtClean="0"/>
              <a:t>‹#›</a:t>
            </a:fld>
            <a:endParaRPr lang="tr-TR"/>
          </a:p>
        </p:txBody>
      </p:sp>
    </p:spTree>
    <p:extLst>
      <p:ext uri="{BB962C8B-B14F-4D97-AF65-F5344CB8AC3E}">
        <p14:creationId xmlns:p14="http://schemas.microsoft.com/office/powerpoint/2010/main" val="413175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r>
              <a:rPr lang="tr-TR"/>
              <a:t>25.05.2024</a:t>
            </a: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5DA8F1A0-AED6-4A4D-A7F3-6B17F767E34E}" type="slidenum">
              <a:rPr lang="tr-TR" smtClean="0"/>
              <a:t>‹#›</a:t>
            </a:fld>
            <a:endParaRPr lang="tr-TR"/>
          </a:p>
        </p:txBody>
      </p:sp>
    </p:spTree>
    <p:extLst>
      <p:ext uri="{BB962C8B-B14F-4D97-AF65-F5344CB8AC3E}">
        <p14:creationId xmlns:p14="http://schemas.microsoft.com/office/powerpoint/2010/main" val="2383801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r>
              <a:rPr lang="tr-TR"/>
              <a:t>25.05.2024</a:t>
            </a: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5DA8F1A0-AED6-4A4D-A7F3-6B17F767E34E}" type="slidenum">
              <a:rPr lang="tr-TR" smtClean="0"/>
              <a:t>‹#›</a:t>
            </a:fld>
            <a:endParaRPr lang="tr-TR"/>
          </a:p>
        </p:txBody>
      </p:sp>
    </p:spTree>
    <p:extLst>
      <p:ext uri="{BB962C8B-B14F-4D97-AF65-F5344CB8AC3E}">
        <p14:creationId xmlns:p14="http://schemas.microsoft.com/office/powerpoint/2010/main" val="3949389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tr-TR"/>
              <a:t>25.05.2024</a:t>
            </a: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5DA8F1A0-AED6-4A4D-A7F3-6B17F767E34E}" type="slidenum">
              <a:rPr lang="tr-TR" smtClean="0"/>
              <a:t>‹#›</a:t>
            </a:fld>
            <a:endParaRPr lang="tr-TR"/>
          </a:p>
        </p:txBody>
      </p:sp>
    </p:spTree>
    <p:extLst>
      <p:ext uri="{BB962C8B-B14F-4D97-AF65-F5344CB8AC3E}">
        <p14:creationId xmlns:p14="http://schemas.microsoft.com/office/powerpoint/2010/main" val="2081571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r>
              <a:rPr lang="tr-TR"/>
              <a:t>25.05.2024</a:t>
            </a: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DA8F1A0-AED6-4A4D-A7F3-6B17F767E34E}" type="slidenum">
              <a:rPr lang="tr-TR" smtClean="0"/>
              <a:t>‹#›</a:t>
            </a:fld>
            <a:endParaRPr lang="tr-T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43383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r>
              <a:rPr lang="tr-TR"/>
              <a:t>25.05.2024</a:t>
            </a: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DA8F1A0-AED6-4A4D-A7F3-6B17F767E34E}" type="slidenum">
              <a:rPr lang="tr-TR" smtClean="0"/>
              <a:t>‹#›</a:t>
            </a:fld>
            <a:endParaRPr lang="tr-T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4109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r>
              <a:rPr lang="tr-TR"/>
              <a:t>25.05.2024</a:t>
            </a: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tr-T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DA8F1A0-AED6-4A4D-A7F3-6B17F767E34E}" type="slidenum">
              <a:rPr lang="tr-TR" smtClean="0"/>
              <a:t>‹#›</a:t>
            </a:fld>
            <a:endParaRPr lang="tr-T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2187874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7D3058-3231-7742-6569-AD91A2DF2D86}"/>
              </a:ext>
            </a:extLst>
          </p:cNvPr>
          <p:cNvSpPr>
            <a:spLocks noGrp="1"/>
          </p:cNvSpPr>
          <p:nvPr>
            <p:ph type="ctrTitle"/>
          </p:nvPr>
        </p:nvSpPr>
        <p:spPr>
          <a:xfrm>
            <a:off x="1873955" y="971127"/>
            <a:ext cx="8361229" cy="2098226"/>
          </a:xfrm>
        </p:spPr>
        <p:txBody>
          <a:bodyPr/>
          <a:lstStyle/>
          <a:p>
            <a:r>
              <a:rPr lang="tr-TR" sz="5400" b="1" dirty="0"/>
              <a:t>COMPUTER AIDED DESIGN dersi Proje SUNUMU</a:t>
            </a:r>
          </a:p>
        </p:txBody>
      </p:sp>
      <p:sp>
        <p:nvSpPr>
          <p:cNvPr id="3" name="Alt Başlık 2">
            <a:extLst>
              <a:ext uri="{FF2B5EF4-FFF2-40B4-BE49-F238E27FC236}">
                <a16:creationId xmlns:a16="http://schemas.microsoft.com/office/drawing/2014/main" id="{D392846E-F39A-5CFF-23BB-C50BCB03C8E5}"/>
              </a:ext>
            </a:extLst>
          </p:cNvPr>
          <p:cNvSpPr>
            <a:spLocks noGrp="1"/>
          </p:cNvSpPr>
          <p:nvPr>
            <p:ph type="subTitle" idx="1"/>
          </p:nvPr>
        </p:nvSpPr>
        <p:spPr>
          <a:xfrm>
            <a:off x="2680163" y="4442948"/>
            <a:ext cx="6831673" cy="1335422"/>
          </a:xfrm>
        </p:spPr>
        <p:txBody>
          <a:bodyPr>
            <a:normAutofit/>
          </a:bodyPr>
          <a:lstStyle/>
          <a:p>
            <a:r>
              <a:rPr lang="tr-TR" dirty="0"/>
              <a:t>Dr. Öğr. Üyesi Hüseyin ALP</a:t>
            </a:r>
          </a:p>
          <a:p>
            <a:r>
              <a:rPr lang="tr-TR" dirty="0"/>
              <a:t>Mustafa USTA                   200313004</a:t>
            </a:r>
          </a:p>
          <a:p>
            <a:r>
              <a:rPr lang="tr-TR" dirty="0"/>
              <a:t>Enes Taha BAYRAKTAR    200313020</a:t>
            </a:r>
          </a:p>
          <a:p>
            <a:endParaRPr lang="tr-TR" dirty="0"/>
          </a:p>
          <a:p>
            <a:endParaRPr lang="tr-TR" dirty="0"/>
          </a:p>
        </p:txBody>
      </p:sp>
      <p:sp>
        <p:nvSpPr>
          <p:cNvPr id="5" name="Metin kutusu 4">
            <a:extLst>
              <a:ext uri="{FF2B5EF4-FFF2-40B4-BE49-F238E27FC236}">
                <a16:creationId xmlns:a16="http://schemas.microsoft.com/office/drawing/2014/main" id="{DBF26FB2-8B77-EAA9-AB6D-93A95B517FCA}"/>
              </a:ext>
            </a:extLst>
          </p:cNvPr>
          <p:cNvSpPr txBox="1"/>
          <p:nvPr/>
        </p:nvSpPr>
        <p:spPr>
          <a:xfrm>
            <a:off x="2121761" y="3164990"/>
            <a:ext cx="7865616" cy="954107"/>
          </a:xfrm>
          <a:prstGeom prst="rect">
            <a:avLst/>
          </a:prstGeom>
          <a:noFill/>
        </p:spPr>
        <p:txBody>
          <a:bodyPr wrap="square" rtlCol="0">
            <a:spAutoFit/>
          </a:bodyPr>
          <a:lstStyle/>
          <a:p>
            <a:pPr algn="ctr"/>
            <a:r>
              <a:rPr lang="tr-TR" sz="2800" dirty="0"/>
              <a:t>Pnömatik Piston Jeneratörü</a:t>
            </a:r>
          </a:p>
          <a:p>
            <a:pPr algn="ctr"/>
            <a:r>
              <a:rPr lang="tr-TR" sz="2800" dirty="0">
                <a:effectLst/>
                <a:latin typeface="Calibri" panose="020F0502020204030204" pitchFamily="34" charset="0"/>
                <a:ea typeface="Calibri" panose="020F0502020204030204" pitchFamily="34" charset="0"/>
                <a:cs typeface="Times New Roman" panose="02020603050405020304" pitchFamily="18" charset="0"/>
              </a:rPr>
              <a:t>Elektriksel</a:t>
            </a:r>
            <a:r>
              <a:rPr lang="tr-TR" sz="2800" spc="30" dirty="0">
                <a:effectLst/>
                <a:latin typeface="Calibri" panose="020F0502020204030204" pitchFamily="34" charset="0"/>
                <a:ea typeface="Calibri" panose="020F0502020204030204" pitchFamily="34" charset="0"/>
                <a:cs typeface="Times New Roman" panose="02020603050405020304" pitchFamily="18" charset="0"/>
              </a:rPr>
              <a:t> </a:t>
            </a:r>
            <a:r>
              <a:rPr lang="tr-TR" sz="2800" dirty="0">
                <a:effectLst/>
                <a:latin typeface="Calibri" panose="020F0502020204030204" pitchFamily="34" charset="0"/>
                <a:ea typeface="Calibri" panose="020F0502020204030204" pitchFamily="34" charset="0"/>
                <a:cs typeface="Times New Roman" panose="02020603050405020304" pitchFamily="18" charset="0"/>
              </a:rPr>
              <a:t>Kontrollü</a:t>
            </a:r>
            <a:r>
              <a:rPr lang="tr-TR" sz="2800" spc="15" dirty="0">
                <a:effectLst/>
                <a:latin typeface="Calibri" panose="020F0502020204030204" pitchFamily="34" charset="0"/>
                <a:ea typeface="Calibri" panose="020F0502020204030204" pitchFamily="34" charset="0"/>
                <a:cs typeface="Times New Roman" panose="02020603050405020304" pitchFamily="18" charset="0"/>
              </a:rPr>
              <a:t> </a:t>
            </a:r>
            <a:r>
              <a:rPr lang="tr-TR" sz="2800" dirty="0">
                <a:effectLst/>
                <a:latin typeface="Calibri" panose="020F0502020204030204" pitchFamily="34" charset="0"/>
                <a:ea typeface="Calibri" panose="020F0502020204030204" pitchFamily="34" charset="0"/>
                <a:cs typeface="Times New Roman" panose="02020603050405020304" pitchFamily="18" charset="0"/>
              </a:rPr>
              <a:t>Hidrolik</a:t>
            </a:r>
            <a:r>
              <a:rPr lang="tr-TR" sz="2800" spc="30" dirty="0">
                <a:effectLst/>
                <a:latin typeface="Calibri" panose="020F0502020204030204" pitchFamily="34" charset="0"/>
                <a:ea typeface="Calibri" panose="020F0502020204030204" pitchFamily="34" charset="0"/>
                <a:cs typeface="Times New Roman" panose="02020603050405020304" pitchFamily="18" charset="0"/>
              </a:rPr>
              <a:t> </a:t>
            </a:r>
            <a:r>
              <a:rPr lang="tr-TR" sz="2800" dirty="0">
                <a:effectLst/>
                <a:latin typeface="Calibri" panose="020F0502020204030204" pitchFamily="34" charset="0"/>
                <a:ea typeface="Calibri" panose="020F0502020204030204" pitchFamily="34" charset="0"/>
                <a:cs typeface="Times New Roman" panose="02020603050405020304" pitchFamily="18" charset="0"/>
              </a:rPr>
              <a:t>Kol</a:t>
            </a:r>
            <a:r>
              <a:rPr lang="tr-TR" sz="2800" spc="10" dirty="0">
                <a:effectLst/>
                <a:latin typeface="Calibri" panose="020F0502020204030204" pitchFamily="34" charset="0"/>
                <a:ea typeface="Calibri" panose="020F0502020204030204" pitchFamily="34" charset="0"/>
                <a:cs typeface="Times New Roman" panose="02020603050405020304" pitchFamily="18" charset="0"/>
              </a:rPr>
              <a:t> </a:t>
            </a:r>
            <a:r>
              <a:rPr lang="tr-TR" sz="2800" spc="-10" dirty="0">
                <a:effectLst/>
                <a:latin typeface="Calibri" panose="020F0502020204030204" pitchFamily="34" charset="0"/>
                <a:ea typeface="Calibri" panose="020F0502020204030204" pitchFamily="34" charset="0"/>
                <a:cs typeface="Times New Roman" panose="02020603050405020304" pitchFamily="18" charset="0"/>
              </a:rPr>
              <a:t>Mekanizmaları</a:t>
            </a:r>
            <a:endParaRPr lang="tr-TR" sz="2800" dirty="0"/>
          </a:p>
        </p:txBody>
      </p:sp>
      <p:pic>
        <p:nvPicPr>
          <p:cNvPr id="1028" name="Picture 4" descr="Bilgi İşlem Direktörlüğü | KTO Karatay Üniversitesi">
            <a:extLst>
              <a:ext uri="{FF2B5EF4-FFF2-40B4-BE49-F238E27FC236}">
                <a16:creationId xmlns:a16="http://schemas.microsoft.com/office/drawing/2014/main" id="{CD31E400-2E74-F923-D0C8-2CCFED6F5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7377" y="221193"/>
            <a:ext cx="1828522" cy="1219015"/>
          </a:xfrm>
          <a:prstGeom prst="rect">
            <a:avLst/>
          </a:prstGeom>
          <a:noFill/>
          <a:extLst>
            <a:ext uri="{909E8E84-426E-40DD-AFC4-6F175D3DCCD1}">
              <a14:hiddenFill xmlns:a14="http://schemas.microsoft.com/office/drawing/2010/main">
                <a:solidFill>
                  <a:srgbClr val="FFFFFF"/>
                </a:solidFill>
              </a14:hiddenFill>
            </a:ext>
          </a:extLst>
        </p:spPr>
      </p:pic>
      <p:sp>
        <p:nvSpPr>
          <p:cNvPr id="4" name="Veri Yer Tutucusu 3">
            <a:extLst>
              <a:ext uri="{FF2B5EF4-FFF2-40B4-BE49-F238E27FC236}">
                <a16:creationId xmlns:a16="http://schemas.microsoft.com/office/drawing/2014/main" id="{BD3A5D0F-6E39-AB88-2A66-DB3F2240DCEB}"/>
              </a:ext>
            </a:extLst>
          </p:cNvPr>
          <p:cNvSpPr>
            <a:spLocks noGrp="1"/>
          </p:cNvSpPr>
          <p:nvPr>
            <p:ph type="dt" sz="half" idx="10"/>
          </p:nvPr>
        </p:nvSpPr>
        <p:spPr/>
        <p:txBody>
          <a:bodyPr/>
          <a:lstStyle/>
          <a:p>
            <a:r>
              <a:rPr lang="tr-TR"/>
              <a:t>25.05.2024</a:t>
            </a:r>
          </a:p>
        </p:txBody>
      </p:sp>
    </p:spTree>
    <p:extLst>
      <p:ext uri="{BB962C8B-B14F-4D97-AF65-F5344CB8AC3E}">
        <p14:creationId xmlns:p14="http://schemas.microsoft.com/office/powerpoint/2010/main" val="1007502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35A753F-CF76-1733-C52C-479A197FABCE}"/>
              </a:ext>
            </a:extLst>
          </p:cNvPr>
          <p:cNvSpPr>
            <a:spLocks noGrp="1"/>
          </p:cNvSpPr>
          <p:nvPr>
            <p:ph idx="1"/>
          </p:nvPr>
        </p:nvSpPr>
        <p:spPr>
          <a:xfrm>
            <a:off x="1229557" y="838940"/>
            <a:ext cx="9601200" cy="3581400"/>
          </a:xfrm>
        </p:spPr>
        <p:txBody>
          <a:bodyPr/>
          <a:lstStyle/>
          <a:p>
            <a:r>
              <a:rPr lang="tr-TR" dirty="0"/>
              <a:t>Bu projenin tercih edilme sebebi, elektriksel kontrolün sağladığı avantajların iş makinelerinin operasyonel verimliliğini ve kontrol edilebilirliğini önemli ölçüde artırma potansiyeline sahip olmasıdır. Bu kontrol mekanizması, sistemin özelliklerini istenildiğinde değiştirme ve ayarlama imkanı sunar, bu da makinelerin daha verimli ve etkili bir şekilde çalışmasını sağlar.</a:t>
            </a:r>
          </a:p>
          <a:p>
            <a:r>
              <a:rPr lang="tr-TR" dirty="0"/>
              <a:t>Ek olarak elektrik devreleri işin içerisine girdiği için elektrik devreleri ile istenildiği gibi kazanç ayarlama, hassas mantıksal operatörler ve sayısal devreler, limitlendirme, iot cihazlarıyla uyumlu çalışma, ve uzaktan kontrol gibi sisteme birçok  ek özellik katma potansiyeline sahiptir.</a:t>
            </a:r>
          </a:p>
        </p:txBody>
      </p:sp>
      <p:sp>
        <p:nvSpPr>
          <p:cNvPr id="2" name="Veri Yer Tutucusu 1">
            <a:extLst>
              <a:ext uri="{FF2B5EF4-FFF2-40B4-BE49-F238E27FC236}">
                <a16:creationId xmlns:a16="http://schemas.microsoft.com/office/drawing/2014/main" id="{1C772A2E-05B6-8B7E-D185-A4A02BD60DDD}"/>
              </a:ext>
            </a:extLst>
          </p:cNvPr>
          <p:cNvSpPr>
            <a:spLocks noGrp="1"/>
          </p:cNvSpPr>
          <p:nvPr>
            <p:ph type="dt" sz="half" idx="10"/>
          </p:nvPr>
        </p:nvSpPr>
        <p:spPr/>
        <p:txBody>
          <a:bodyPr/>
          <a:lstStyle/>
          <a:p>
            <a:r>
              <a:rPr lang="tr-TR"/>
              <a:t>25.05.2024</a:t>
            </a:r>
          </a:p>
        </p:txBody>
      </p:sp>
      <p:sp>
        <p:nvSpPr>
          <p:cNvPr id="4" name="Slayt Numarası Yer Tutucusu 3">
            <a:extLst>
              <a:ext uri="{FF2B5EF4-FFF2-40B4-BE49-F238E27FC236}">
                <a16:creationId xmlns:a16="http://schemas.microsoft.com/office/drawing/2014/main" id="{CF1A1283-2488-75DB-DE80-3C429A7D5292}"/>
              </a:ext>
            </a:extLst>
          </p:cNvPr>
          <p:cNvSpPr>
            <a:spLocks noGrp="1"/>
          </p:cNvSpPr>
          <p:nvPr>
            <p:ph type="sldNum" sz="quarter" idx="12"/>
          </p:nvPr>
        </p:nvSpPr>
        <p:spPr/>
        <p:txBody>
          <a:bodyPr/>
          <a:lstStyle/>
          <a:p>
            <a:r>
              <a:rPr lang="tr-TR" dirty="0"/>
              <a:t>9/17</a:t>
            </a:r>
          </a:p>
        </p:txBody>
      </p:sp>
    </p:spTree>
    <p:extLst>
      <p:ext uri="{BB962C8B-B14F-4D97-AF65-F5344CB8AC3E}">
        <p14:creationId xmlns:p14="http://schemas.microsoft.com/office/powerpoint/2010/main" val="49474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3A77A0-FF31-3084-C52B-A9EB2ED26455}"/>
              </a:ext>
            </a:extLst>
          </p:cNvPr>
          <p:cNvSpPr>
            <a:spLocks noGrp="1"/>
          </p:cNvSpPr>
          <p:nvPr>
            <p:ph type="title"/>
          </p:nvPr>
        </p:nvSpPr>
        <p:spPr/>
        <p:txBody>
          <a:bodyPr/>
          <a:lstStyle/>
          <a:p>
            <a:pPr algn="ctr"/>
            <a:r>
              <a:rPr lang="tr-TR" dirty="0"/>
              <a:t>Devre Şeması</a:t>
            </a:r>
          </a:p>
        </p:txBody>
      </p:sp>
      <p:pic>
        <p:nvPicPr>
          <p:cNvPr id="7" name="İçerik Yer Tutucusu 6" descr="metin, ekran görüntüsü, diyagram, elektronik mühendisliği içeren bir resim&#10;&#10;Açıklama otomatik olarak oluşturuldu">
            <a:extLst>
              <a:ext uri="{FF2B5EF4-FFF2-40B4-BE49-F238E27FC236}">
                <a16:creationId xmlns:a16="http://schemas.microsoft.com/office/drawing/2014/main" id="{750ED6DB-F4A7-6624-2918-6703FCCFB8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6650" y="1574676"/>
            <a:ext cx="5311100" cy="4411213"/>
          </a:xfrm>
        </p:spPr>
      </p:pic>
      <p:sp>
        <p:nvSpPr>
          <p:cNvPr id="4" name="Veri Yer Tutucusu 3">
            <a:extLst>
              <a:ext uri="{FF2B5EF4-FFF2-40B4-BE49-F238E27FC236}">
                <a16:creationId xmlns:a16="http://schemas.microsoft.com/office/drawing/2014/main" id="{46E62F97-94E0-8AA7-5381-248A845ADA68}"/>
              </a:ext>
            </a:extLst>
          </p:cNvPr>
          <p:cNvSpPr>
            <a:spLocks noGrp="1"/>
          </p:cNvSpPr>
          <p:nvPr>
            <p:ph type="dt" sz="half" idx="10"/>
          </p:nvPr>
        </p:nvSpPr>
        <p:spPr/>
        <p:txBody>
          <a:bodyPr/>
          <a:lstStyle/>
          <a:p>
            <a:r>
              <a:rPr lang="tr-TR"/>
              <a:t>25.05.2024</a:t>
            </a:r>
          </a:p>
        </p:txBody>
      </p:sp>
      <p:sp>
        <p:nvSpPr>
          <p:cNvPr id="5" name="Slayt Numarası Yer Tutucusu 4">
            <a:extLst>
              <a:ext uri="{FF2B5EF4-FFF2-40B4-BE49-F238E27FC236}">
                <a16:creationId xmlns:a16="http://schemas.microsoft.com/office/drawing/2014/main" id="{1C18071F-4762-1774-CAAB-1F6A6AB110FC}"/>
              </a:ext>
            </a:extLst>
          </p:cNvPr>
          <p:cNvSpPr>
            <a:spLocks noGrp="1"/>
          </p:cNvSpPr>
          <p:nvPr>
            <p:ph type="sldNum" sz="quarter" idx="12"/>
          </p:nvPr>
        </p:nvSpPr>
        <p:spPr/>
        <p:txBody>
          <a:bodyPr/>
          <a:lstStyle/>
          <a:p>
            <a:r>
              <a:rPr lang="tr-TR" dirty="0"/>
              <a:t>10/17</a:t>
            </a:r>
          </a:p>
        </p:txBody>
      </p:sp>
    </p:spTree>
    <p:extLst>
      <p:ext uri="{BB962C8B-B14F-4D97-AF65-F5344CB8AC3E}">
        <p14:creationId xmlns:p14="http://schemas.microsoft.com/office/powerpoint/2010/main" val="1446065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FA7A30-34DB-4D31-2847-C6C1372D6233}"/>
              </a:ext>
            </a:extLst>
          </p:cNvPr>
          <p:cNvSpPr>
            <a:spLocks noGrp="1"/>
          </p:cNvSpPr>
          <p:nvPr>
            <p:ph type="title"/>
          </p:nvPr>
        </p:nvSpPr>
        <p:spPr/>
        <p:txBody>
          <a:bodyPr/>
          <a:lstStyle/>
          <a:p>
            <a:pPr algn="ctr"/>
            <a:r>
              <a:rPr lang="tr-TR" dirty="0"/>
              <a:t>Sistem Şeması</a:t>
            </a:r>
          </a:p>
        </p:txBody>
      </p:sp>
      <p:pic>
        <p:nvPicPr>
          <p:cNvPr id="4" name="Image 2">
            <a:extLst>
              <a:ext uri="{FF2B5EF4-FFF2-40B4-BE49-F238E27FC236}">
                <a16:creationId xmlns:a16="http://schemas.microsoft.com/office/drawing/2014/main" id="{A535141F-BF31-3EEF-04DE-395614E4A669}"/>
              </a:ext>
            </a:extLst>
          </p:cNvPr>
          <p:cNvPicPr>
            <a:picLocks noGrp="1"/>
          </p:cNvPicPr>
          <p:nvPr>
            <p:ph idx="1"/>
          </p:nvPr>
        </p:nvPicPr>
        <p:blipFill>
          <a:blip r:embed="rId2" cstate="print"/>
          <a:stretch>
            <a:fillRect/>
          </a:stretch>
        </p:blipFill>
        <p:spPr>
          <a:xfrm>
            <a:off x="1371600" y="2299855"/>
            <a:ext cx="9601200" cy="3553690"/>
          </a:xfrm>
          <a:prstGeom prst="rect">
            <a:avLst/>
          </a:prstGeom>
        </p:spPr>
      </p:pic>
      <p:sp>
        <p:nvSpPr>
          <p:cNvPr id="3" name="Veri Yer Tutucusu 2">
            <a:extLst>
              <a:ext uri="{FF2B5EF4-FFF2-40B4-BE49-F238E27FC236}">
                <a16:creationId xmlns:a16="http://schemas.microsoft.com/office/drawing/2014/main" id="{B3AD157E-E191-0AF4-CA71-3D4440E6D36B}"/>
              </a:ext>
            </a:extLst>
          </p:cNvPr>
          <p:cNvSpPr>
            <a:spLocks noGrp="1"/>
          </p:cNvSpPr>
          <p:nvPr>
            <p:ph type="dt" sz="half" idx="10"/>
          </p:nvPr>
        </p:nvSpPr>
        <p:spPr/>
        <p:txBody>
          <a:bodyPr/>
          <a:lstStyle/>
          <a:p>
            <a:r>
              <a:rPr lang="tr-TR"/>
              <a:t>25.05.2024</a:t>
            </a:r>
          </a:p>
        </p:txBody>
      </p:sp>
      <p:sp>
        <p:nvSpPr>
          <p:cNvPr id="5" name="Slayt Numarası Yer Tutucusu 4">
            <a:extLst>
              <a:ext uri="{FF2B5EF4-FFF2-40B4-BE49-F238E27FC236}">
                <a16:creationId xmlns:a16="http://schemas.microsoft.com/office/drawing/2014/main" id="{AE785F44-D3A1-3EE3-2C35-79E5682AF8FD}"/>
              </a:ext>
            </a:extLst>
          </p:cNvPr>
          <p:cNvSpPr>
            <a:spLocks noGrp="1"/>
          </p:cNvSpPr>
          <p:nvPr>
            <p:ph type="sldNum" sz="quarter" idx="12"/>
          </p:nvPr>
        </p:nvSpPr>
        <p:spPr/>
        <p:txBody>
          <a:bodyPr/>
          <a:lstStyle/>
          <a:p>
            <a:r>
              <a:rPr lang="tr-TR" dirty="0"/>
              <a:t>11/17</a:t>
            </a:r>
          </a:p>
          <a:p>
            <a:endParaRPr lang="tr-TR" dirty="0"/>
          </a:p>
        </p:txBody>
      </p:sp>
    </p:spTree>
    <p:extLst>
      <p:ext uri="{BB962C8B-B14F-4D97-AF65-F5344CB8AC3E}">
        <p14:creationId xmlns:p14="http://schemas.microsoft.com/office/powerpoint/2010/main" val="213321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03C76C-0637-704D-A6BC-C6A1406DB41B}"/>
              </a:ext>
            </a:extLst>
          </p:cNvPr>
          <p:cNvSpPr>
            <a:spLocks noGrp="1"/>
          </p:cNvSpPr>
          <p:nvPr>
            <p:ph type="title"/>
          </p:nvPr>
        </p:nvSpPr>
        <p:spPr/>
        <p:txBody>
          <a:bodyPr/>
          <a:lstStyle/>
          <a:p>
            <a:pPr algn="ctr"/>
            <a:r>
              <a:rPr lang="tr-TR" dirty="0"/>
              <a:t>Sistemin Bağlantı Şeması</a:t>
            </a:r>
          </a:p>
        </p:txBody>
      </p:sp>
      <p:pic>
        <p:nvPicPr>
          <p:cNvPr id="4" name="Image 3">
            <a:extLst>
              <a:ext uri="{FF2B5EF4-FFF2-40B4-BE49-F238E27FC236}">
                <a16:creationId xmlns:a16="http://schemas.microsoft.com/office/drawing/2014/main" id="{42049446-2936-E7A0-6CD3-BA80BB4D9335}"/>
              </a:ext>
            </a:extLst>
          </p:cNvPr>
          <p:cNvPicPr>
            <a:picLocks noGrp="1"/>
          </p:cNvPicPr>
          <p:nvPr>
            <p:ph idx="1"/>
          </p:nvPr>
        </p:nvPicPr>
        <p:blipFill>
          <a:blip r:embed="rId2" cstate="print"/>
          <a:stretch>
            <a:fillRect/>
          </a:stretch>
        </p:blipFill>
        <p:spPr>
          <a:xfrm>
            <a:off x="1371599" y="1857376"/>
            <a:ext cx="9734365" cy="4045010"/>
          </a:xfrm>
          <a:prstGeom prst="rect">
            <a:avLst/>
          </a:prstGeom>
        </p:spPr>
      </p:pic>
      <p:sp>
        <p:nvSpPr>
          <p:cNvPr id="3" name="Veri Yer Tutucusu 2">
            <a:extLst>
              <a:ext uri="{FF2B5EF4-FFF2-40B4-BE49-F238E27FC236}">
                <a16:creationId xmlns:a16="http://schemas.microsoft.com/office/drawing/2014/main" id="{7D66933F-6CAC-20D6-E46F-DF860CE91849}"/>
              </a:ext>
            </a:extLst>
          </p:cNvPr>
          <p:cNvSpPr>
            <a:spLocks noGrp="1"/>
          </p:cNvSpPr>
          <p:nvPr>
            <p:ph type="dt" sz="half" idx="10"/>
          </p:nvPr>
        </p:nvSpPr>
        <p:spPr/>
        <p:txBody>
          <a:bodyPr/>
          <a:lstStyle/>
          <a:p>
            <a:r>
              <a:rPr lang="tr-TR"/>
              <a:t>25.05.2024</a:t>
            </a:r>
          </a:p>
        </p:txBody>
      </p:sp>
      <p:sp>
        <p:nvSpPr>
          <p:cNvPr id="5" name="Slayt Numarası Yer Tutucusu 4">
            <a:extLst>
              <a:ext uri="{FF2B5EF4-FFF2-40B4-BE49-F238E27FC236}">
                <a16:creationId xmlns:a16="http://schemas.microsoft.com/office/drawing/2014/main" id="{CE8DFD55-DD7B-E010-FA42-E83783F3239B}"/>
              </a:ext>
            </a:extLst>
          </p:cNvPr>
          <p:cNvSpPr>
            <a:spLocks noGrp="1"/>
          </p:cNvSpPr>
          <p:nvPr>
            <p:ph type="sldNum" sz="quarter" idx="12"/>
          </p:nvPr>
        </p:nvSpPr>
        <p:spPr/>
        <p:txBody>
          <a:bodyPr/>
          <a:lstStyle/>
          <a:p>
            <a:r>
              <a:rPr lang="tr-TR" dirty="0"/>
              <a:t>12/17</a:t>
            </a:r>
          </a:p>
        </p:txBody>
      </p:sp>
    </p:spTree>
    <p:extLst>
      <p:ext uri="{BB962C8B-B14F-4D97-AF65-F5344CB8AC3E}">
        <p14:creationId xmlns:p14="http://schemas.microsoft.com/office/powerpoint/2010/main" val="1969786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B35740-1B67-498C-1852-CA6A5293BA82}"/>
              </a:ext>
            </a:extLst>
          </p:cNvPr>
          <p:cNvSpPr>
            <a:spLocks noGrp="1"/>
          </p:cNvSpPr>
          <p:nvPr>
            <p:ph type="title"/>
          </p:nvPr>
        </p:nvSpPr>
        <p:spPr>
          <a:xfrm>
            <a:off x="1569956" y="586480"/>
            <a:ext cx="9601200" cy="1485900"/>
          </a:xfrm>
        </p:spPr>
        <p:txBody>
          <a:bodyPr/>
          <a:lstStyle/>
          <a:p>
            <a:pPr algn="ctr"/>
            <a:r>
              <a:rPr lang="tr-TR" dirty="0"/>
              <a:t>STM32F103C8 Programlama, Kodlar</a:t>
            </a:r>
          </a:p>
        </p:txBody>
      </p:sp>
      <p:pic>
        <p:nvPicPr>
          <p:cNvPr id="11" name="İçerik Yer Tutucusu 10" descr="metin, ekran görüntüsü, yazı tipi içeren bir resim&#10;&#10;Açıklama otomatik olarak oluşturuldu">
            <a:extLst>
              <a:ext uri="{FF2B5EF4-FFF2-40B4-BE49-F238E27FC236}">
                <a16:creationId xmlns:a16="http://schemas.microsoft.com/office/drawing/2014/main" id="{2E4EA969-CB48-3B66-9FD5-715BF89723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264" y="1428750"/>
            <a:ext cx="4411235" cy="4842770"/>
          </a:xfrm>
        </p:spPr>
      </p:pic>
      <p:pic>
        <p:nvPicPr>
          <p:cNvPr id="13" name="Resim 12" descr="metin, ekran görüntüsü, yazı tipi içeren bir resim&#10;&#10;Açıklama otomatik olarak oluşturuldu">
            <a:extLst>
              <a:ext uri="{FF2B5EF4-FFF2-40B4-BE49-F238E27FC236}">
                <a16:creationId xmlns:a16="http://schemas.microsoft.com/office/drawing/2014/main" id="{793DD7EE-DA09-16CE-F173-AD41FAFD2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835" y="1428750"/>
            <a:ext cx="5738384" cy="4842770"/>
          </a:xfrm>
          <a:prstGeom prst="rect">
            <a:avLst/>
          </a:prstGeom>
        </p:spPr>
      </p:pic>
      <p:sp>
        <p:nvSpPr>
          <p:cNvPr id="3" name="Veri Yer Tutucusu 2">
            <a:extLst>
              <a:ext uri="{FF2B5EF4-FFF2-40B4-BE49-F238E27FC236}">
                <a16:creationId xmlns:a16="http://schemas.microsoft.com/office/drawing/2014/main" id="{474B714F-234F-40EA-F662-D0517DD65B80}"/>
              </a:ext>
            </a:extLst>
          </p:cNvPr>
          <p:cNvSpPr>
            <a:spLocks noGrp="1"/>
          </p:cNvSpPr>
          <p:nvPr>
            <p:ph type="dt" sz="half" idx="10"/>
          </p:nvPr>
        </p:nvSpPr>
        <p:spPr/>
        <p:txBody>
          <a:bodyPr/>
          <a:lstStyle/>
          <a:p>
            <a:r>
              <a:rPr lang="tr-TR"/>
              <a:t>25.05.2024</a:t>
            </a:r>
          </a:p>
        </p:txBody>
      </p:sp>
      <p:sp>
        <p:nvSpPr>
          <p:cNvPr id="4" name="Slayt Numarası Yer Tutucusu 3">
            <a:extLst>
              <a:ext uri="{FF2B5EF4-FFF2-40B4-BE49-F238E27FC236}">
                <a16:creationId xmlns:a16="http://schemas.microsoft.com/office/drawing/2014/main" id="{BAA67EC1-D6C6-E34B-E507-55EAFF1B3F8C}"/>
              </a:ext>
            </a:extLst>
          </p:cNvPr>
          <p:cNvSpPr>
            <a:spLocks noGrp="1"/>
          </p:cNvSpPr>
          <p:nvPr>
            <p:ph type="sldNum" sz="quarter" idx="12"/>
          </p:nvPr>
        </p:nvSpPr>
        <p:spPr/>
        <p:txBody>
          <a:bodyPr/>
          <a:lstStyle/>
          <a:p>
            <a:r>
              <a:rPr lang="tr-TR" dirty="0"/>
              <a:t>13/17</a:t>
            </a:r>
          </a:p>
        </p:txBody>
      </p:sp>
      <p:cxnSp>
        <p:nvCxnSpPr>
          <p:cNvPr id="6" name="Düz Bağlayıcı 5">
            <a:extLst>
              <a:ext uri="{FF2B5EF4-FFF2-40B4-BE49-F238E27FC236}">
                <a16:creationId xmlns:a16="http://schemas.microsoft.com/office/drawing/2014/main" id="{25390F50-53AA-080A-9AEB-A6AF9116046A}"/>
              </a:ext>
            </a:extLst>
          </p:cNvPr>
          <p:cNvCxnSpPr/>
          <p:nvPr/>
        </p:nvCxnSpPr>
        <p:spPr>
          <a:xfrm>
            <a:off x="5619750" y="1428750"/>
            <a:ext cx="0" cy="484277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2250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yazı tipi, doküman, belge içeren bir resim&#10;&#10;Açıklama otomatik olarak oluşturuldu">
            <a:extLst>
              <a:ext uri="{FF2B5EF4-FFF2-40B4-BE49-F238E27FC236}">
                <a16:creationId xmlns:a16="http://schemas.microsoft.com/office/drawing/2014/main" id="{A09DF09D-9868-5977-A2FB-14AE90AAD4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583" y="853946"/>
            <a:ext cx="5311750" cy="5150107"/>
          </a:xfrm>
        </p:spPr>
      </p:pic>
      <p:pic>
        <p:nvPicPr>
          <p:cNvPr id="7" name="Resim 6" descr="metin, ekran görüntüsü, yazı tipi içeren bir resim&#10;&#10;Açıklama otomatik olarak oluşturuldu">
            <a:extLst>
              <a:ext uri="{FF2B5EF4-FFF2-40B4-BE49-F238E27FC236}">
                <a16:creationId xmlns:a16="http://schemas.microsoft.com/office/drawing/2014/main" id="{8ED440BC-2250-B7A2-E78C-F6A8983AD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588" y="853946"/>
            <a:ext cx="4354973" cy="5150107"/>
          </a:xfrm>
          <a:prstGeom prst="rect">
            <a:avLst/>
          </a:prstGeom>
        </p:spPr>
      </p:pic>
      <p:sp>
        <p:nvSpPr>
          <p:cNvPr id="2" name="Veri Yer Tutucusu 1">
            <a:extLst>
              <a:ext uri="{FF2B5EF4-FFF2-40B4-BE49-F238E27FC236}">
                <a16:creationId xmlns:a16="http://schemas.microsoft.com/office/drawing/2014/main" id="{6FDAC627-B1B7-0A08-9D24-0C31B88B4627}"/>
              </a:ext>
            </a:extLst>
          </p:cNvPr>
          <p:cNvSpPr>
            <a:spLocks noGrp="1"/>
          </p:cNvSpPr>
          <p:nvPr>
            <p:ph type="dt" sz="half" idx="10"/>
          </p:nvPr>
        </p:nvSpPr>
        <p:spPr/>
        <p:txBody>
          <a:bodyPr/>
          <a:lstStyle/>
          <a:p>
            <a:r>
              <a:rPr lang="tr-TR"/>
              <a:t>25.05.2024</a:t>
            </a:r>
          </a:p>
        </p:txBody>
      </p:sp>
      <p:sp>
        <p:nvSpPr>
          <p:cNvPr id="3" name="Slayt Numarası Yer Tutucusu 2">
            <a:extLst>
              <a:ext uri="{FF2B5EF4-FFF2-40B4-BE49-F238E27FC236}">
                <a16:creationId xmlns:a16="http://schemas.microsoft.com/office/drawing/2014/main" id="{D7908284-6BFF-4E65-F80B-F8078786B3B9}"/>
              </a:ext>
            </a:extLst>
          </p:cNvPr>
          <p:cNvSpPr>
            <a:spLocks noGrp="1"/>
          </p:cNvSpPr>
          <p:nvPr>
            <p:ph type="sldNum" sz="quarter" idx="12"/>
          </p:nvPr>
        </p:nvSpPr>
        <p:spPr/>
        <p:txBody>
          <a:bodyPr/>
          <a:lstStyle/>
          <a:p>
            <a:r>
              <a:rPr lang="tr-TR" dirty="0"/>
              <a:t>14/17</a:t>
            </a:r>
          </a:p>
        </p:txBody>
      </p:sp>
      <p:cxnSp>
        <p:nvCxnSpPr>
          <p:cNvPr id="4" name="Düz Bağlayıcı 3">
            <a:extLst>
              <a:ext uri="{FF2B5EF4-FFF2-40B4-BE49-F238E27FC236}">
                <a16:creationId xmlns:a16="http://schemas.microsoft.com/office/drawing/2014/main" id="{AE3AE6BB-0112-8816-4D2F-1BEF31AC7E9E}"/>
              </a:ext>
            </a:extLst>
          </p:cNvPr>
          <p:cNvCxnSpPr>
            <a:cxnSpLocks/>
          </p:cNvCxnSpPr>
          <p:nvPr/>
        </p:nvCxnSpPr>
        <p:spPr>
          <a:xfrm>
            <a:off x="6772275" y="853946"/>
            <a:ext cx="0" cy="5150107"/>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51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ekran görüntüsü, yazı tipi, sayı, numara içeren bir resim&#10;&#10;Açıklama otomatik olarak oluşturuldu">
            <a:extLst>
              <a:ext uri="{FF2B5EF4-FFF2-40B4-BE49-F238E27FC236}">
                <a16:creationId xmlns:a16="http://schemas.microsoft.com/office/drawing/2014/main" id="{22851FE6-590A-FDEB-2B18-567440CB2A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1743" y="726162"/>
            <a:ext cx="6621045" cy="5405675"/>
          </a:xfrm>
        </p:spPr>
      </p:pic>
      <p:sp>
        <p:nvSpPr>
          <p:cNvPr id="2" name="Veri Yer Tutucusu 1">
            <a:extLst>
              <a:ext uri="{FF2B5EF4-FFF2-40B4-BE49-F238E27FC236}">
                <a16:creationId xmlns:a16="http://schemas.microsoft.com/office/drawing/2014/main" id="{2646F3C4-951D-4238-F9F7-07A92F656021}"/>
              </a:ext>
            </a:extLst>
          </p:cNvPr>
          <p:cNvSpPr>
            <a:spLocks noGrp="1"/>
          </p:cNvSpPr>
          <p:nvPr>
            <p:ph type="dt" sz="half" idx="10"/>
          </p:nvPr>
        </p:nvSpPr>
        <p:spPr/>
        <p:txBody>
          <a:bodyPr/>
          <a:lstStyle/>
          <a:p>
            <a:r>
              <a:rPr lang="tr-TR"/>
              <a:t>25.05.2024</a:t>
            </a:r>
          </a:p>
        </p:txBody>
      </p:sp>
      <p:sp>
        <p:nvSpPr>
          <p:cNvPr id="3" name="Slayt Numarası Yer Tutucusu 2">
            <a:extLst>
              <a:ext uri="{FF2B5EF4-FFF2-40B4-BE49-F238E27FC236}">
                <a16:creationId xmlns:a16="http://schemas.microsoft.com/office/drawing/2014/main" id="{E150A8F2-487D-5492-EB6F-AAB68C4AA863}"/>
              </a:ext>
            </a:extLst>
          </p:cNvPr>
          <p:cNvSpPr>
            <a:spLocks noGrp="1"/>
          </p:cNvSpPr>
          <p:nvPr>
            <p:ph type="sldNum" sz="quarter" idx="12"/>
          </p:nvPr>
        </p:nvSpPr>
        <p:spPr/>
        <p:txBody>
          <a:bodyPr/>
          <a:lstStyle/>
          <a:p>
            <a:r>
              <a:rPr lang="tr-TR" dirty="0"/>
              <a:t>15/17</a:t>
            </a:r>
          </a:p>
        </p:txBody>
      </p:sp>
    </p:spTree>
    <p:extLst>
      <p:ext uri="{BB962C8B-B14F-4D97-AF65-F5344CB8AC3E}">
        <p14:creationId xmlns:p14="http://schemas.microsoft.com/office/powerpoint/2010/main" val="3129377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B31C48-7C2B-82C2-72BC-AD67CD433E57}"/>
              </a:ext>
            </a:extLst>
          </p:cNvPr>
          <p:cNvSpPr>
            <a:spLocks noGrp="1"/>
          </p:cNvSpPr>
          <p:nvPr>
            <p:ph type="title"/>
          </p:nvPr>
        </p:nvSpPr>
        <p:spPr>
          <a:xfrm>
            <a:off x="1371599" y="200025"/>
            <a:ext cx="9601200" cy="1485900"/>
          </a:xfrm>
        </p:spPr>
        <p:txBody>
          <a:bodyPr/>
          <a:lstStyle/>
          <a:p>
            <a:pPr algn="ctr"/>
            <a:r>
              <a:rPr lang="tr-TR" dirty="0"/>
              <a:t>Fiziksel Bağlantı Videosu</a:t>
            </a:r>
          </a:p>
        </p:txBody>
      </p:sp>
      <p:sp>
        <p:nvSpPr>
          <p:cNvPr id="3" name="Veri Yer Tutucusu 2">
            <a:extLst>
              <a:ext uri="{FF2B5EF4-FFF2-40B4-BE49-F238E27FC236}">
                <a16:creationId xmlns:a16="http://schemas.microsoft.com/office/drawing/2014/main" id="{2F32946D-5FC4-8EAD-8780-0AFD5E0C8356}"/>
              </a:ext>
            </a:extLst>
          </p:cNvPr>
          <p:cNvSpPr>
            <a:spLocks noGrp="1"/>
          </p:cNvSpPr>
          <p:nvPr>
            <p:ph type="dt" sz="half" idx="10"/>
          </p:nvPr>
        </p:nvSpPr>
        <p:spPr/>
        <p:txBody>
          <a:bodyPr/>
          <a:lstStyle/>
          <a:p>
            <a:r>
              <a:rPr lang="tr-TR"/>
              <a:t>25.05.2024</a:t>
            </a:r>
          </a:p>
        </p:txBody>
      </p:sp>
      <p:sp>
        <p:nvSpPr>
          <p:cNvPr id="5" name="Slayt Numarası Yer Tutucusu 4">
            <a:extLst>
              <a:ext uri="{FF2B5EF4-FFF2-40B4-BE49-F238E27FC236}">
                <a16:creationId xmlns:a16="http://schemas.microsoft.com/office/drawing/2014/main" id="{A26D1425-7ADD-8F5A-C0D7-88AC184A5D9E}"/>
              </a:ext>
            </a:extLst>
          </p:cNvPr>
          <p:cNvSpPr>
            <a:spLocks noGrp="1"/>
          </p:cNvSpPr>
          <p:nvPr>
            <p:ph type="sldNum" sz="quarter" idx="12"/>
          </p:nvPr>
        </p:nvSpPr>
        <p:spPr/>
        <p:txBody>
          <a:bodyPr/>
          <a:lstStyle/>
          <a:p>
            <a:r>
              <a:rPr lang="tr-TR" dirty="0"/>
              <a:t>16/17</a:t>
            </a:r>
          </a:p>
        </p:txBody>
      </p:sp>
      <p:pic>
        <p:nvPicPr>
          <p:cNvPr id="8" name="Medya1~1">
            <a:hlinkClick r:id="" action="ppaction://media"/>
            <a:extLst>
              <a:ext uri="{FF2B5EF4-FFF2-40B4-BE49-F238E27FC236}">
                <a16:creationId xmlns:a16="http://schemas.microsoft.com/office/drawing/2014/main" id="{2922EE21-CE9F-0DA8-CCA4-C482683370D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78771" y="942975"/>
            <a:ext cx="8840029" cy="5411884"/>
          </a:xfrm>
        </p:spPr>
      </p:pic>
    </p:spTree>
    <p:extLst>
      <p:ext uri="{BB962C8B-B14F-4D97-AF65-F5344CB8AC3E}">
        <p14:creationId xmlns:p14="http://schemas.microsoft.com/office/powerpoint/2010/main" val="31996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9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5FB97E-517A-B2E3-B969-82EFDA8723CD}"/>
              </a:ext>
            </a:extLst>
          </p:cNvPr>
          <p:cNvSpPr>
            <a:spLocks noGrp="1"/>
          </p:cNvSpPr>
          <p:nvPr>
            <p:ph type="title"/>
          </p:nvPr>
        </p:nvSpPr>
        <p:spPr>
          <a:xfrm>
            <a:off x="2722486" y="3316445"/>
            <a:ext cx="6747029" cy="1485900"/>
          </a:xfrm>
        </p:spPr>
        <p:txBody>
          <a:bodyPr/>
          <a:lstStyle/>
          <a:p>
            <a:pPr algn="ctr"/>
            <a:r>
              <a:rPr lang="tr-TR" dirty="0"/>
              <a:t>Teşekkürler</a:t>
            </a:r>
          </a:p>
        </p:txBody>
      </p:sp>
      <p:pic>
        <p:nvPicPr>
          <p:cNvPr id="2052" name="Picture 4" descr="Bilgi İşlem Direktörlüğü | KTO Karatay Üniversitesi">
            <a:extLst>
              <a:ext uri="{FF2B5EF4-FFF2-40B4-BE49-F238E27FC236}">
                <a16:creationId xmlns:a16="http://schemas.microsoft.com/office/drawing/2014/main" id="{A03A800D-4DD0-3610-40D1-99AC8BB55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394" y="603332"/>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C914ECFD-52EA-6BB7-92AA-1871C5FC33F8}"/>
              </a:ext>
            </a:extLst>
          </p:cNvPr>
          <p:cNvSpPr txBox="1"/>
          <p:nvPr/>
        </p:nvSpPr>
        <p:spPr>
          <a:xfrm>
            <a:off x="4240331" y="4358389"/>
            <a:ext cx="3711337" cy="646331"/>
          </a:xfrm>
          <a:prstGeom prst="rect">
            <a:avLst/>
          </a:prstGeom>
          <a:noFill/>
        </p:spPr>
        <p:txBody>
          <a:bodyPr wrap="none" rtlCol="0">
            <a:spAutoFit/>
          </a:bodyPr>
          <a:lstStyle/>
          <a:p>
            <a:pPr algn="ctr"/>
            <a:r>
              <a:rPr lang="tr-TR" dirty="0"/>
              <a:t>Mustafa USTA                 200313004</a:t>
            </a:r>
          </a:p>
          <a:p>
            <a:pPr algn="ctr"/>
            <a:r>
              <a:rPr lang="tr-TR" dirty="0"/>
              <a:t>Enes Taha BAYRAKTAR  200313020</a:t>
            </a:r>
          </a:p>
        </p:txBody>
      </p:sp>
      <p:sp>
        <p:nvSpPr>
          <p:cNvPr id="5" name="Veri Yer Tutucusu 4">
            <a:extLst>
              <a:ext uri="{FF2B5EF4-FFF2-40B4-BE49-F238E27FC236}">
                <a16:creationId xmlns:a16="http://schemas.microsoft.com/office/drawing/2014/main" id="{71EAC019-26BB-4422-989E-8B149EAD422A}"/>
              </a:ext>
            </a:extLst>
          </p:cNvPr>
          <p:cNvSpPr>
            <a:spLocks noGrp="1"/>
          </p:cNvSpPr>
          <p:nvPr>
            <p:ph type="dt" sz="half" idx="10"/>
          </p:nvPr>
        </p:nvSpPr>
        <p:spPr/>
        <p:txBody>
          <a:bodyPr/>
          <a:lstStyle/>
          <a:p>
            <a:r>
              <a:rPr lang="tr-TR"/>
              <a:t>25.05.2024</a:t>
            </a:r>
          </a:p>
        </p:txBody>
      </p:sp>
      <p:sp>
        <p:nvSpPr>
          <p:cNvPr id="6" name="Slayt Numarası Yer Tutucusu 5">
            <a:extLst>
              <a:ext uri="{FF2B5EF4-FFF2-40B4-BE49-F238E27FC236}">
                <a16:creationId xmlns:a16="http://schemas.microsoft.com/office/drawing/2014/main" id="{3944056D-8D64-1E83-EE6A-64850EA85AC5}"/>
              </a:ext>
            </a:extLst>
          </p:cNvPr>
          <p:cNvSpPr>
            <a:spLocks noGrp="1"/>
          </p:cNvSpPr>
          <p:nvPr>
            <p:ph type="sldNum" sz="quarter" idx="12"/>
          </p:nvPr>
        </p:nvSpPr>
        <p:spPr/>
        <p:txBody>
          <a:bodyPr/>
          <a:lstStyle/>
          <a:p>
            <a:r>
              <a:rPr lang="tr-TR" dirty="0"/>
              <a:t>17/17</a:t>
            </a:r>
          </a:p>
        </p:txBody>
      </p:sp>
    </p:spTree>
    <p:extLst>
      <p:ext uri="{BB962C8B-B14F-4D97-AF65-F5344CB8AC3E}">
        <p14:creationId xmlns:p14="http://schemas.microsoft.com/office/powerpoint/2010/main" val="3059221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42268F-B4BC-C35F-E1C4-F7C55AD88877}"/>
              </a:ext>
            </a:extLst>
          </p:cNvPr>
          <p:cNvSpPr>
            <a:spLocks noGrp="1"/>
          </p:cNvSpPr>
          <p:nvPr>
            <p:ph type="title"/>
          </p:nvPr>
        </p:nvSpPr>
        <p:spPr/>
        <p:txBody>
          <a:bodyPr/>
          <a:lstStyle/>
          <a:p>
            <a:pPr algn="ctr"/>
            <a:r>
              <a:rPr lang="tr-TR" dirty="0"/>
              <a:t>Pnömatik Piston Jeneratörü</a:t>
            </a:r>
          </a:p>
        </p:txBody>
      </p:sp>
      <p:sp>
        <p:nvSpPr>
          <p:cNvPr id="3" name="İçerik Yer Tutucusu 2">
            <a:extLst>
              <a:ext uri="{FF2B5EF4-FFF2-40B4-BE49-F238E27FC236}">
                <a16:creationId xmlns:a16="http://schemas.microsoft.com/office/drawing/2014/main" id="{724D5A21-3939-3F40-A524-42CFC7E2F1D0}"/>
              </a:ext>
            </a:extLst>
          </p:cNvPr>
          <p:cNvSpPr>
            <a:spLocks noGrp="1"/>
          </p:cNvSpPr>
          <p:nvPr>
            <p:ph idx="1"/>
          </p:nvPr>
        </p:nvSpPr>
        <p:spPr>
          <a:xfrm>
            <a:off x="1371600" y="1876425"/>
            <a:ext cx="9601200" cy="3990975"/>
          </a:xfrm>
        </p:spPr>
        <p:txBody>
          <a:bodyPr>
            <a:normAutofit fontScale="92500" lnSpcReduction="10000"/>
          </a:bodyPr>
          <a:lstStyle/>
          <a:p>
            <a:r>
              <a:rPr lang="tr-TR" dirty="0"/>
              <a:t>Elektrik şebekelerindeki voltaj dalgalanmaları, hassas elektronik cihazlara zarar verebilir ve veri kayıplarına yol açabilir. Bu tür sorunların önüne geçebilmek için, stabil ve güvenilir bir voltaj kaynağına ihtiyaç duyulmaktadır.</a:t>
            </a:r>
          </a:p>
          <a:p>
            <a:pPr marL="0" indent="0">
              <a:buNone/>
            </a:pPr>
            <a:endParaRPr lang="tr-TR" dirty="0"/>
          </a:p>
          <a:p>
            <a:r>
              <a:rPr lang="tr-TR" dirty="0"/>
              <a:t>Projemiz, pnömatik bir piston kullanarak sabit bir hava basıncı ile sürekli ve sabit bir voltaj üretmeyi amaçlamaktadır. Piston, bir atalet kaynağı olan tekerleği döndürecek ve bu tekerleğin ucuna bağlı elektrik motoru aracılığıyla üretilen voltaj izlenecektir. Kontrol mekanizması, voltaj çıkışını sürekli izleyerek pistonun çalışma frekansını ayarlayacak ve böylece dalgalanmalardan etkilenmeyen sabit bir voltaj kaynağı sağlanmış olacaktır.</a:t>
            </a:r>
          </a:p>
          <a:p>
            <a:endParaRPr lang="tr-TR" dirty="0"/>
          </a:p>
          <a:p>
            <a:r>
              <a:rPr lang="tr-TR" dirty="0"/>
              <a:t>Bu proje, sadece teknik anlamda bir yenilik sunmakla kalmayacak, aynı zamanda enerji verimliliği ve elektronik cihazların güvenli çalışması açısından da önemli katkılar sağlayacaktır. </a:t>
            </a:r>
          </a:p>
        </p:txBody>
      </p:sp>
      <p:sp>
        <p:nvSpPr>
          <p:cNvPr id="4" name="Veri Yer Tutucusu 3">
            <a:extLst>
              <a:ext uri="{FF2B5EF4-FFF2-40B4-BE49-F238E27FC236}">
                <a16:creationId xmlns:a16="http://schemas.microsoft.com/office/drawing/2014/main" id="{049958A2-00D9-067A-FA7E-CC7201970C9B}"/>
              </a:ext>
            </a:extLst>
          </p:cNvPr>
          <p:cNvSpPr>
            <a:spLocks noGrp="1"/>
          </p:cNvSpPr>
          <p:nvPr>
            <p:ph type="dt" sz="half" idx="10"/>
          </p:nvPr>
        </p:nvSpPr>
        <p:spPr/>
        <p:txBody>
          <a:bodyPr/>
          <a:lstStyle/>
          <a:p>
            <a:r>
              <a:rPr lang="tr-TR"/>
              <a:t>25.05.2024</a:t>
            </a:r>
          </a:p>
        </p:txBody>
      </p:sp>
      <p:sp>
        <p:nvSpPr>
          <p:cNvPr id="5" name="Slayt Numarası Yer Tutucusu 4">
            <a:extLst>
              <a:ext uri="{FF2B5EF4-FFF2-40B4-BE49-F238E27FC236}">
                <a16:creationId xmlns:a16="http://schemas.microsoft.com/office/drawing/2014/main" id="{91770148-108B-81C5-866D-659DCF33014A}"/>
              </a:ext>
            </a:extLst>
          </p:cNvPr>
          <p:cNvSpPr>
            <a:spLocks noGrp="1"/>
          </p:cNvSpPr>
          <p:nvPr>
            <p:ph type="sldNum" sz="quarter" idx="12"/>
          </p:nvPr>
        </p:nvSpPr>
        <p:spPr/>
        <p:txBody>
          <a:bodyPr/>
          <a:lstStyle/>
          <a:p>
            <a:r>
              <a:rPr lang="tr-TR" dirty="0"/>
              <a:t>1/17</a:t>
            </a:r>
          </a:p>
        </p:txBody>
      </p:sp>
    </p:spTree>
    <p:extLst>
      <p:ext uri="{BB962C8B-B14F-4D97-AF65-F5344CB8AC3E}">
        <p14:creationId xmlns:p14="http://schemas.microsoft.com/office/powerpoint/2010/main" val="886095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ABF032-C323-B894-BD32-8C0227AF98A0}"/>
              </a:ext>
            </a:extLst>
          </p:cNvPr>
          <p:cNvSpPr>
            <a:spLocks noGrp="1"/>
          </p:cNvSpPr>
          <p:nvPr>
            <p:ph type="title"/>
          </p:nvPr>
        </p:nvSpPr>
        <p:spPr/>
        <p:txBody>
          <a:bodyPr/>
          <a:lstStyle/>
          <a:p>
            <a:pPr algn="ctr"/>
            <a:r>
              <a:rPr lang="tr-TR" dirty="0"/>
              <a:t>Sistem Şeması</a:t>
            </a:r>
          </a:p>
        </p:txBody>
      </p:sp>
      <p:pic>
        <p:nvPicPr>
          <p:cNvPr id="4" name="İçerik Yer Tutucusu 3" descr="Principal scheme of suggested electricity generating new station. 1-air...  | Download Scientific Diagram">
            <a:extLst>
              <a:ext uri="{FF2B5EF4-FFF2-40B4-BE49-F238E27FC236}">
                <a16:creationId xmlns:a16="http://schemas.microsoft.com/office/drawing/2014/main" id="{1104F5DF-2E45-7E2B-7366-3AF5806FEA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2212" y="2171700"/>
            <a:ext cx="8406966" cy="3474683"/>
          </a:xfrm>
          <a:prstGeom prst="rect">
            <a:avLst/>
          </a:prstGeom>
          <a:noFill/>
          <a:ln>
            <a:noFill/>
          </a:ln>
        </p:spPr>
      </p:pic>
      <p:sp>
        <p:nvSpPr>
          <p:cNvPr id="3" name="Veri Yer Tutucusu 2">
            <a:extLst>
              <a:ext uri="{FF2B5EF4-FFF2-40B4-BE49-F238E27FC236}">
                <a16:creationId xmlns:a16="http://schemas.microsoft.com/office/drawing/2014/main" id="{294FED7E-6F7A-3FF2-180F-ECBBACA22917}"/>
              </a:ext>
            </a:extLst>
          </p:cNvPr>
          <p:cNvSpPr>
            <a:spLocks noGrp="1"/>
          </p:cNvSpPr>
          <p:nvPr>
            <p:ph type="dt" sz="half" idx="10"/>
          </p:nvPr>
        </p:nvSpPr>
        <p:spPr/>
        <p:txBody>
          <a:bodyPr/>
          <a:lstStyle/>
          <a:p>
            <a:r>
              <a:rPr lang="tr-TR"/>
              <a:t>25.05.2024</a:t>
            </a:r>
          </a:p>
        </p:txBody>
      </p:sp>
      <p:sp>
        <p:nvSpPr>
          <p:cNvPr id="5" name="Slayt Numarası Yer Tutucusu 4">
            <a:extLst>
              <a:ext uri="{FF2B5EF4-FFF2-40B4-BE49-F238E27FC236}">
                <a16:creationId xmlns:a16="http://schemas.microsoft.com/office/drawing/2014/main" id="{58D61299-2181-3104-0934-69C4B67C3E7C}"/>
              </a:ext>
            </a:extLst>
          </p:cNvPr>
          <p:cNvSpPr>
            <a:spLocks noGrp="1"/>
          </p:cNvSpPr>
          <p:nvPr>
            <p:ph type="sldNum" sz="quarter" idx="12"/>
          </p:nvPr>
        </p:nvSpPr>
        <p:spPr/>
        <p:txBody>
          <a:bodyPr/>
          <a:lstStyle/>
          <a:p>
            <a:r>
              <a:rPr lang="tr-TR" dirty="0"/>
              <a:t>2/17</a:t>
            </a:r>
          </a:p>
        </p:txBody>
      </p:sp>
    </p:spTree>
    <p:extLst>
      <p:ext uri="{BB962C8B-B14F-4D97-AF65-F5344CB8AC3E}">
        <p14:creationId xmlns:p14="http://schemas.microsoft.com/office/powerpoint/2010/main" val="527620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F2F995-887C-A977-CF7A-B0F6A48AC7BB}"/>
              </a:ext>
            </a:extLst>
          </p:cNvPr>
          <p:cNvSpPr>
            <a:spLocks noGrp="1"/>
          </p:cNvSpPr>
          <p:nvPr>
            <p:ph type="title"/>
          </p:nvPr>
        </p:nvSpPr>
        <p:spPr/>
        <p:txBody>
          <a:bodyPr/>
          <a:lstStyle/>
          <a:p>
            <a:pPr algn="ctr"/>
            <a:r>
              <a:rPr lang="tr-TR" dirty="0"/>
              <a:t>Devre Şeması</a:t>
            </a:r>
          </a:p>
        </p:txBody>
      </p:sp>
      <p:pic>
        <p:nvPicPr>
          <p:cNvPr id="7" name="İçerik Yer Tutucusu 6" descr="metin, diyagram, ekran görüntüsü, daire içeren bir resim&#10;&#10;Açıklama otomatik olarak oluşturuldu">
            <a:extLst>
              <a:ext uri="{FF2B5EF4-FFF2-40B4-BE49-F238E27FC236}">
                <a16:creationId xmlns:a16="http://schemas.microsoft.com/office/drawing/2014/main" id="{8E509675-961F-7590-3C2F-3531738C34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5428" y="1580226"/>
            <a:ext cx="8434972" cy="4225031"/>
          </a:xfrm>
        </p:spPr>
      </p:pic>
      <p:sp>
        <p:nvSpPr>
          <p:cNvPr id="4" name="Veri Yer Tutucusu 3">
            <a:extLst>
              <a:ext uri="{FF2B5EF4-FFF2-40B4-BE49-F238E27FC236}">
                <a16:creationId xmlns:a16="http://schemas.microsoft.com/office/drawing/2014/main" id="{316EBF06-81FE-F87B-1BB1-609A0F2434BC}"/>
              </a:ext>
            </a:extLst>
          </p:cNvPr>
          <p:cNvSpPr>
            <a:spLocks noGrp="1"/>
          </p:cNvSpPr>
          <p:nvPr>
            <p:ph type="dt" sz="half" idx="10"/>
          </p:nvPr>
        </p:nvSpPr>
        <p:spPr/>
        <p:txBody>
          <a:bodyPr/>
          <a:lstStyle/>
          <a:p>
            <a:r>
              <a:rPr lang="tr-TR"/>
              <a:t>25.05.2024</a:t>
            </a:r>
          </a:p>
        </p:txBody>
      </p:sp>
      <p:sp>
        <p:nvSpPr>
          <p:cNvPr id="5" name="Slayt Numarası Yer Tutucusu 4">
            <a:extLst>
              <a:ext uri="{FF2B5EF4-FFF2-40B4-BE49-F238E27FC236}">
                <a16:creationId xmlns:a16="http://schemas.microsoft.com/office/drawing/2014/main" id="{8B16DCAA-409D-B3BE-D8F5-FC6A52007CB4}"/>
              </a:ext>
            </a:extLst>
          </p:cNvPr>
          <p:cNvSpPr>
            <a:spLocks noGrp="1"/>
          </p:cNvSpPr>
          <p:nvPr>
            <p:ph type="sldNum" sz="quarter" idx="12"/>
          </p:nvPr>
        </p:nvSpPr>
        <p:spPr/>
        <p:txBody>
          <a:bodyPr/>
          <a:lstStyle/>
          <a:p>
            <a:r>
              <a:rPr lang="tr-TR" dirty="0"/>
              <a:t>3/17</a:t>
            </a:r>
          </a:p>
        </p:txBody>
      </p:sp>
    </p:spTree>
    <p:extLst>
      <p:ext uri="{BB962C8B-B14F-4D97-AF65-F5344CB8AC3E}">
        <p14:creationId xmlns:p14="http://schemas.microsoft.com/office/powerpoint/2010/main" val="138737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89B61E-F3FE-EF7D-8DDE-62F2E7D1CC9A}"/>
              </a:ext>
            </a:extLst>
          </p:cNvPr>
          <p:cNvSpPr>
            <a:spLocks noGrp="1"/>
          </p:cNvSpPr>
          <p:nvPr>
            <p:ph type="title"/>
          </p:nvPr>
        </p:nvSpPr>
        <p:spPr/>
        <p:txBody>
          <a:bodyPr/>
          <a:lstStyle/>
          <a:p>
            <a:pPr algn="ctr"/>
            <a:r>
              <a:rPr lang="tr-TR" dirty="0"/>
              <a:t>Kullanılan Fiziksel Sistem</a:t>
            </a:r>
          </a:p>
        </p:txBody>
      </p:sp>
      <p:pic>
        <p:nvPicPr>
          <p:cNvPr id="5" name="İçerik Yer Tutucusu 4" descr="Elektrik kabloları, mühendislik, devre, Araba parçası içeren bir resim&#10;&#10;Açıklama otomatik olarak oluşturuldu">
            <a:extLst>
              <a:ext uri="{FF2B5EF4-FFF2-40B4-BE49-F238E27FC236}">
                <a16:creationId xmlns:a16="http://schemas.microsoft.com/office/drawing/2014/main" id="{DB620785-4EEE-1DCA-F25A-C991642520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2826" y="1845399"/>
            <a:ext cx="6918747" cy="3891795"/>
          </a:xfrm>
        </p:spPr>
      </p:pic>
      <p:sp>
        <p:nvSpPr>
          <p:cNvPr id="3" name="Veri Yer Tutucusu 2">
            <a:extLst>
              <a:ext uri="{FF2B5EF4-FFF2-40B4-BE49-F238E27FC236}">
                <a16:creationId xmlns:a16="http://schemas.microsoft.com/office/drawing/2014/main" id="{7F240EC1-3C33-0F94-BFED-CC2C50699018}"/>
              </a:ext>
            </a:extLst>
          </p:cNvPr>
          <p:cNvSpPr>
            <a:spLocks noGrp="1"/>
          </p:cNvSpPr>
          <p:nvPr>
            <p:ph type="dt" sz="half" idx="10"/>
          </p:nvPr>
        </p:nvSpPr>
        <p:spPr/>
        <p:txBody>
          <a:bodyPr/>
          <a:lstStyle/>
          <a:p>
            <a:r>
              <a:rPr lang="tr-TR"/>
              <a:t>25.05.2024</a:t>
            </a:r>
          </a:p>
        </p:txBody>
      </p:sp>
      <p:sp>
        <p:nvSpPr>
          <p:cNvPr id="4" name="Slayt Numarası Yer Tutucusu 3">
            <a:extLst>
              <a:ext uri="{FF2B5EF4-FFF2-40B4-BE49-F238E27FC236}">
                <a16:creationId xmlns:a16="http://schemas.microsoft.com/office/drawing/2014/main" id="{FA3812CC-83ED-018D-2218-EBCBFB675178}"/>
              </a:ext>
            </a:extLst>
          </p:cNvPr>
          <p:cNvSpPr>
            <a:spLocks noGrp="1"/>
          </p:cNvSpPr>
          <p:nvPr>
            <p:ph type="sldNum" sz="quarter" idx="12"/>
          </p:nvPr>
        </p:nvSpPr>
        <p:spPr>
          <a:xfrm>
            <a:off x="9410592" y="6453386"/>
            <a:ext cx="1596292" cy="404614"/>
          </a:xfrm>
        </p:spPr>
        <p:txBody>
          <a:bodyPr/>
          <a:lstStyle/>
          <a:p>
            <a:r>
              <a:rPr lang="tr-TR" dirty="0"/>
              <a:t>4/17</a:t>
            </a:r>
          </a:p>
        </p:txBody>
      </p:sp>
    </p:spTree>
    <p:extLst>
      <p:ext uri="{BB962C8B-B14F-4D97-AF65-F5344CB8AC3E}">
        <p14:creationId xmlns:p14="http://schemas.microsoft.com/office/powerpoint/2010/main" val="140862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07532B-945A-483C-ED1B-6A0E2C034EEC}"/>
              </a:ext>
            </a:extLst>
          </p:cNvPr>
          <p:cNvSpPr>
            <a:spLocks noGrp="1"/>
          </p:cNvSpPr>
          <p:nvPr>
            <p:ph type="title"/>
          </p:nvPr>
        </p:nvSpPr>
        <p:spPr/>
        <p:txBody>
          <a:bodyPr/>
          <a:lstStyle/>
          <a:p>
            <a:pPr algn="ctr"/>
            <a:r>
              <a:rPr lang="tr-TR" dirty="0"/>
              <a:t>Voltaj-Frekans Devresi</a:t>
            </a:r>
          </a:p>
        </p:txBody>
      </p:sp>
      <p:pic>
        <p:nvPicPr>
          <p:cNvPr id="7" name="İçerik Yer Tutucusu 6" descr="devre, elektronik mühendisliği, elektronik bileşen, devre bileşeni içeren bir resim&#10;&#10;Açıklama otomatik olarak oluşturuldu">
            <a:extLst>
              <a:ext uri="{FF2B5EF4-FFF2-40B4-BE49-F238E27FC236}">
                <a16:creationId xmlns:a16="http://schemas.microsoft.com/office/drawing/2014/main" id="{1817CD6A-E606-0EFE-EEE7-D5C60DDFA5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2170" y="1972830"/>
            <a:ext cx="4020059" cy="3670489"/>
          </a:xfrm>
        </p:spPr>
      </p:pic>
      <p:sp>
        <p:nvSpPr>
          <p:cNvPr id="4" name="Veri Yer Tutucusu 3">
            <a:extLst>
              <a:ext uri="{FF2B5EF4-FFF2-40B4-BE49-F238E27FC236}">
                <a16:creationId xmlns:a16="http://schemas.microsoft.com/office/drawing/2014/main" id="{5B42CE9F-FD2A-DA46-8653-CF143A0510B7}"/>
              </a:ext>
            </a:extLst>
          </p:cNvPr>
          <p:cNvSpPr>
            <a:spLocks noGrp="1"/>
          </p:cNvSpPr>
          <p:nvPr>
            <p:ph type="dt" sz="half" idx="10"/>
          </p:nvPr>
        </p:nvSpPr>
        <p:spPr/>
        <p:txBody>
          <a:bodyPr/>
          <a:lstStyle/>
          <a:p>
            <a:r>
              <a:rPr lang="tr-TR"/>
              <a:t>25.05.2024</a:t>
            </a:r>
          </a:p>
        </p:txBody>
      </p:sp>
      <p:sp>
        <p:nvSpPr>
          <p:cNvPr id="5" name="Slayt Numarası Yer Tutucusu 4">
            <a:extLst>
              <a:ext uri="{FF2B5EF4-FFF2-40B4-BE49-F238E27FC236}">
                <a16:creationId xmlns:a16="http://schemas.microsoft.com/office/drawing/2014/main" id="{EFAC6E56-AAD8-548A-383F-053AFC6DD848}"/>
              </a:ext>
            </a:extLst>
          </p:cNvPr>
          <p:cNvSpPr>
            <a:spLocks noGrp="1"/>
          </p:cNvSpPr>
          <p:nvPr>
            <p:ph type="sldNum" sz="quarter" idx="12"/>
          </p:nvPr>
        </p:nvSpPr>
        <p:spPr/>
        <p:txBody>
          <a:bodyPr/>
          <a:lstStyle/>
          <a:p>
            <a:r>
              <a:rPr lang="tr-TR" dirty="0"/>
              <a:t>5/17</a:t>
            </a:r>
          </a:p>
        </p:txBody>
      </p:sp>
    </p:spTree>
    <p:extLst>
      <p:ext uri="{BB962C8B-B14F-4D97-AF65-F5344CB8AC3E}">
        <p14:creationId xmlns:p14="http://schemas.microsoft.com/office/powerpoint/2010/main" val="135885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ABE69D-9C7D-3E3F-79A6-68A8C3022354}"/>
              </a:ext>
            </a:extLst>
          </p:cNvPr>
          <p:cNvSpPr>
            <a:spLocks noGrp="1"/>
          </p:cNvSpPr>
          <p:nvPr>
            <p:ph type="title"/>
          </p:nvPr>
        </p:nvSpPr>
        <p:spPr/>
        <p:txBody>
          <a:bodyPr/>
          <a:lstStyle/>
          <a:p>
            <a:pPr algn="ctr"/>
            <a:r>
              <a:rPr lang="tr-TR" dirty="0"/>
              <a:t>Voltaj-Frekans Devre Şeması</a:t>
            </a:r>
          </a:p>
        </p:txBody>
      </p:sp>
      <p:pic>
        <p:nvPicPr>
          <p:cNvPr id="7" name="İçerik Yer Tutucusu 6" descr="metin, diyagram, çizgi, yazı tipi içeren bir resim&#10;&#10;Açıklama otomatik olarak oluşturuldu">
            <a:extLst>
              <a:ext uri="{FF2B5EF4-FFF2-40B4-BE49-F238E27FC236}">
                <a16:creationId xmlns:a16="http://schemas.microsoft.com/office/drawing/2014/main" id="{A71ABBBE-2FC5-436E-E0D0-26F0ADF6DC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6068" y="2011902"/>
            <a:ext cx="6672263" cy="4227464"/>
          </a:xfrm>
        </p:spPr>
      </p:pic>
      <p:sp>
        <p:nvSpPr>
          <p:cNvPr id="4" name="Veri Yer Tutucusu 3">
            <a:extLst>
              <a:ext uri="{FF2B5EF4-FFF2-40B4-BE49-F238E27FC236}">
                <a16:creationId xmlns:a16="http://schemas.microsoft.com/office/drawing/2014/main" id="{EB07E738-6C4D-9601-0CD6-9959D7EB1C77}"/>
              </a:ext>
            </a:extLst>
          </p:cNvPr>
          <p:cNvSpPr>
            <a:spLocks noGrp="1"/>
          </p:cNvSpPr>
          <p:nvPr>
            <p:ph type="dt" sz="half" idx="10"/>
          </p:nvPr>
        </p:nvSpPr>
        <p:spPr/>
        <p:txBody>
          <a:bodyPr/>
          <a:lstStyle/>
          <a:p>
            <a:r>
              <a:rPr lang="tr-TR"/>
              <a:t>25.05.2024</a:t>
            </a:r>
          </a:p>
        </p:txBody>
      </p:sp>
      <p:sp>
        <p:nvSpPr>
          <p:cNvPr id="5" name="Slayt Numarası Yer Tutucusu 4">
            <a:extLst>
              <a:ext uri="{FF2B5EF4-FFF2-40B4-BE49-F238E27FC236}">
                <a16:creationId xmlns:a16="http://schemas.microsoft.com/office/drawing/2014/main" id="{7C9469C1-738B-62BC-1971-11ED969BEBC5}"/>
              </a:ext>
            </a:extLst>
          </p:cNvPr>
          <p:cNvSpPr>
            <a:spLocks noGrp="1"/>
          </p:cNvSpPr>
          <p:nvPr>
            <p:ph type="sldNum" sz="quarter" idx="12"/>
          </p:nvPr>
        </p:nvSpPr>
        <p:spPr/>
        <p:txBody>
          <a:bodyPr/>
          <a:lstStyle/>
          <a:p>
            <a:r>
              <a:rPr lang="tr-TR" dirty="0"/>
              <a:t>6/17</a:t>
            </a:r>
          </a:p>
          <a:p>
            <a:endParaRPr lang="tr-TR" dirty="0"/>
          </a:p>
        </p:txBody>
      </p:sp>
    </p:spTree>
    <p:extLst>
      <p:ext uri="{BB962C8B-B14F-4D97-AF65-F5344CB8AC3E}">
        <p14:creationId xmlns:p14="http://schemas.microsoft.com/office/powerpoint/2010/main" val="4280509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C9ECB7-F877-E57B-FE63-BEFA7F4FF0E3}"/>
              </a:ext>
            </a:extLst>
          </p:cNvPr>
          <p:cNvSpPr>
            <a:spLocks noGrp="1"/>
          </p:cNvSpPr>
          <p:nvPr>
            <p:ph type="title"/>
          </p:nvPr>
        </p:nvSpPr>
        <p:spPr>
          <a:xfrm>
            <a:off x="1390650" y="346153"/>
            <a:ext cx="9601200" cy="1485900"/>
          </a:xfrm>
        </p:spPr>
        <p:txBody>
          <a:bodyPr/>
          <a:lstStyle/>
          <a:p>
            <a:pPr algn="ctr"/>
            <a:r>
              <a:rPr lang="tr-TR" dirty="0"/>
              <a:t>Mekanik Parça Çizimleri</a:t>
            </a:r>
          </a:p>
        </p:txBody>
      </p:sp>
      <p:sp>
        <p:nvSpPr>
          <p:cNvPr id="4" name="Veri Yer Tutucusu 3">
            <a:extLst>
              <a:ext uri="{FF2B5EF4-FFF2-40B4-BE49-F238E27FC236}">
                <a16:creationId xmlns:a16="http://schemas.microsoft.com/office/drawing/2014/main" id="{3522BD67-C1A6-5EE9-C746-E1BE1BC4C472}"/>
              </a:ext>
            </a:extLst>
          </p:cNvPr>
          <p:cNvSpPr>
            <a:spLocks noGrp="1"/>
          </p:cNvSpPr>
          <p:nvPr>
            <p:ph type="dt" sz="half" idx="10"/>
          </p:nvPr>
        </p:nvSpPr>
        <p:spPr/>
        <p:txBody>
          <a:bodyPr/>
          <a:lstStyle/>
          <a:p>
            <a:r>
              <a:rPr lang="tr-TR"/>
              <a:t>25.05.2024</a:t>
            </a:r>
          </a:p>
        </p:txBody>
      </p:sp>
      <p:sp>
        <p:nvSpPr>
          <p:cNvPr id="5" name="Slayt Numarası Yer Tutucusu 4">
            <a:extLst>
              <a:ext uri="{FF2B5EF4-FFF2-40B4-BE49-F238E27FC236}">
                <a16:creationId xmlns:a16="http://schemas.microsoft.com/office/drawing/2014/main" id="{322BB3A3-48A9-2FA0-B42C-FE663103E6BD}"/>
              </a:ext>
            </a:extLst>
          </p:cNvPr>
          <p:cNvSpPr>
            <a:spLocks noGrp="1"/>
          </p:cNvSpPr>
          <p:nvPr>
            <p:ph type="sldNum" sz="quarter" idx="12"/>
          </p:nvPr>
        </p:nvSpPr>
        <p:spPr/>
        <p:txBody>
          <a:bodyPr/>
          <a:lstStyle/>
          <a:p>
            <a:r>
              <a:rPr lang="tr-TR" dirty="0"/>
              <a:t>7/17</a:t>
            </a:r>
          </a:p>
          <a:p>
            <a:endParaRPr lang="tr-TR" dirty="0"/>
          </a:p>
        </p:txBody>
      </p:sp>
      <p:pic>
        <p:nvPicPr>
          <p:cNvPr id="16" name="222">
            <a:hlinkClick r:id="" action="ppaction://media"/>
            <a:extLst>
              <a:ext uri="{FF2B5EF4-FFF2-40B4-BE49-F238E27FC236}">
                <a16:creationId xmlns:a16="http://schemas.microsoft.com/office/drawing/2014/main" id="{E2632F12-0A57-B863-39CD-37455DC8A5BD}"/>
              </a:ext>
            </a:extLst>
          </p:cNvPr>
          <p:cNvPicPr>
            <a:picLocks noGrp="1" noChangeAspect="1"/>
          </p:cNvPicPr>
          <p:nvPr>
            <p:ph idx="1"/>
            <a:videoFile r:link="rId1"/>
            <p:extLst>
              <p:ext uri="{DAA4B4D4-6D71-4841-9C94-3DE7FCFB9230}">
                <p14:media xmlns:p14="http://schemas.microsoft.com/office/powerpoint/2010/main" r:embed="rId2">
                  <p14:trim st="9189" end="2208.3"/>
                </p14:media>
              </p:ext>
            </p:extLst>
          </p:nvPr>
        </p:nvPicPr>
        <p:blipFill>
          <a:blip r:embed="rId4"/>
          <a:stretch>
            <a:fillRect/>
          </a:stretch>
        </p:blipFill>
        <p:spPr>
          <a:xfrm>
            <a:off x="4094743" y="1884368"/>
            <a:ext cx="4481897" cy="3089264"/>
          </a:xfrm>
        </p:spPr>
      </p:pic>
      <p:pic>
        <p:nvPicPr>
          <p:cNvPr id="15" name="Resim 14">
            <a:extLst>
              <a:ext uri="{FF2B5EF4-FFF2-40B4-BE49-F238E27FC236}">
                <a16:creationId xmlns:a16="http://schemas.microsoft.com/office/drawing/2014/main" id="{F68BEC2B-36B9-0800-9323-420228AC2627}"/>
              </a:ext>
            </a:extLst>
          </p:cNvPr>
          <p:cNvPicPr>
            <a:picLocks noChangeAspect="1"/>
          </p:cNvPicPr>
          <p:nvPr/>
        </p:nvPicPr>
        <p:blipFill>
          <a:blip r:embed="rId5"/>
          <a:stretch>
            <a:fillRect/>
          </a:stretch>
        </p:blipFill>
        <p:spPr>
          <a:xfrm>
            <a:off x="858731" y="1321960"/>
            <a:ext cx="2756631" cy="1980533"/>
          </a:xfrm>
          <a:prstGeom prst="rect">
            <a:avLst/>
          </a:prstGeom>
        </p:spPr>
      </p:pic>
      <p:pic>
        <p:nvPicPr>
          <p:cNvPr id="18" name="Resim 17">
            <a:extLst>
              <a:ext uri="{FF2B5EF4-FFF2-40B4-BE49-F238E27FC236}">
                <a16:creationId xmlns:a16="http://schemas.microsoft.com/office/drawing/2014/main" id="{2AA1E7D9-373F-4B20-6A63-B880F42FB264}"/>
              </a:ext>
            </a:extLst>
          </p:cNvPr>
          <p:cNvPicPr>
            <a:picLocks noChangeAspect="1"/>
          </p:cNvPicPr>
          <p:nvPr/>
        </p:nvPicPr>
        <p:blipFill>
          <a:blip r:embed="rId6"/>
          <a:stretch>
            <a:fillRect/>
          </a:stretch>
        </p:blipFill>
        <p:spPr>
          <a:xfrm>
            <a:off x="896988" y="3611346"/>
            <a:ext cx="2718374" cy="2743200"/>
          </a:xfrm>
          <a:prstGeom prst="rect">
            <a:avLst/>
          </a:prstGeom>
        </p:spPr>
      </p:pic>
      <p:pic>
        <p:nvPicPr>
          <p:cNvPr id="20" name="Resim 19">
            <a:extLst>
              <a:ext uri="{FF2B5EF4-FFF2-40B4-BE49-F238E27FC236}">
                <a16:creationId xmlns:a16="http://schemas.microsoft.com/office/drawing/2014/main" id="{50162EDF-DE13-85B0-CB5F-F852D3B88747}"/>
              </a:ext>
            </a:extLst>
          </p:cNvPr>
          <p:cNvPicPr>
            <a:picLocks noChangeAspect="1"/>
          </p:cNvPicPr>
          <p:nvPr/>
        </p:nvPicPr>
        <p:blipFill>
          <a:blip r:embed="rId7"/>
          <a:stretch>
            <a:fillRect/>
          </a:stretch>
        </p:blipFill>
        <p:spPr>
          <a:xfrm>
            <a:off x="9213103" y="1321960"/>
            <a:ext cx="2258128" cy="2464538"/>
          </a:xfrm>
          <a:prstGeom prst="rect">
            <a:avLst/>
          </a:prstGeom>
        </p:spPr>
      </p:pic>
      <p:pic>
        <p:nvPicPr>
          <p:cNvPr id="22" name="Resim 21">
            <a:extLst>
              <a:ext uri="{FF2B5EF4-FFF2-40B4-BE49-F238E27FC236}">
                <a16:creationId xmlns:a16="http://schemas.microsoft.com/office/drawing/2014/main" id="{F66571D3-9193-989E-FB54-5404D8BC642D}"/>
              </a:ext>
            </a:extLst>
          </p:cNvPr>
          <p:cNvPicPr>
            <a:picLocks noChangeAspect="1"/>
          </p:cNvPicPr>
          <p:nvPr/>
        </p:nvPicPr>
        <p:blipFill>
          <a:blip r:embed="rId8"/>
          <a:stretch>
            <a:fillRect/>
          </a:stretch>
        </p:blipFill>
        <p:spPr>
          <a:xfrm>
            <a:off x="9213103" y="4277638"/>
            <a:ext cx="2258128" cy="1852702"/>
          </a:xfrm>
          <a:prstGeom prst="rect">
            <a:avLst/>
          </a:prstGeom>
        </p:spPr>
      </p:pic>
      <p:sp>
        <p:nvSpPr>
          <p:cNvPr id="3" name="Metin kutusu 2">
            <a:extLst>
              <a:ext uri="{FF2B5EF4-FFF2-40B4-BE49-F238E27FC236}">
                <a16:creationId xmlns:a16="http://schemas.microsoft.com/office/drawing/2014/main" id="{3BD382D0-31C1-DB0F-39A2-D973ADCAC9AC}"/>
              </a:ext>
            </a:extLst>
          </p:cNvPr>
          <p:cNvSpPr txBox="1"/>
          <p:nvPr/>
        </p:nvSpPr>
        <p:spPr>
          <a:xfrm>
            <a:off x="5732759" y="5025947"/>
            <a:ext cx="726481" cy="369332"/>
          </a:xfrm>
          <a:prstGeom prst="rect">
            <a:avLst/>
          </a:prstGeom>
          <a:noFill/>
        </p:spPr>
        <p:txBody>
          <a:bodyPr wrap="none" rtlCol="0">
            <a:spAutoFit/>
          </a:bodyPr>
          <a:lstStyle/>
          <a:p>
            <a:r>
              <a:rPr lang="tr-TR" dirty="0"/>
              <a:t>Video</a:t>
            </a:r>
          </a:p>
        </p:txBody>
      </p:sp>
    </p:spTree>
    <p:extLst>
      <p:ext uri="{BB962C8B-B14F-4D97-AF65-F5344CB8AC3E}">
        <p14:creationId xmlns:p14="http://schemas.microsoft.com/office/powerpoint/2010/main" val="11869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2AC24BF-2440-6EEC-5370-0149C6B6E033}"/>
              </a:ext>
            </a:extLst>
          </p:cNvPr>
          <p:cNvSpPr>
            <a:spLocks noGrp="1"/>
          </p:cNvSpPr>
          <p:nvPr>
            <p:ph type="title"/>
          </p:nvPr>
        </p:nvSpPr>
        <p:spPr>
          <a:xfrm>
            <a:off x="967902" y="1194180"/>
            <a:ext cx="3523938" cy="5020353"/>
          </a:xfrm>
        </p:spPr>
        <p:txBody>
          <a:bodyPr>
            <a:normAutofit/>
          </a:bodyPr>
          <a:lstStyle/>
          <a:p>
            <a:r>
              <a:rPr lang="tr-TR">
                <a:effectLst/>
                <a:latin typeface="Calibri" panose="020F0502020204030204" pitchFamily="34" charset="0"/>
                <a:ea typeface="Calibri" panose="020F0502020204030204" pitchFamily="34" charset="0"/>
                <a:cs typeface="Times New Roman" panose="02020603050405020304" pitchFamily="18" charset="0"/>
              </a:rPr>
              <a:t>Elektriksel</a:t>
            </a:r>
            <a:r>
              <a:rPr lang="tr-TR" spc="30">
                <a:effectLst/>
                <a:latin typeface="Calibri" panose="020F0502020204030204" pitchFamily="34" charset="0"/>
                <a:ea typeface="Calibri" panose="020F0502020204030204" pitchFamily="34" charset="0"/>
                <a:cs typeface="Times New Roman" panose="02020603050405020304" pitchFamily="18" charset="0"/>
              </a:rPr>
              <a:t> </a:t>
            </a:r>
            <a:r>
              <a:rPr lang="tr-TR">
                <a:effectLst/>
                <a:latin typeface="Calibri" panose="020F0502020204030204" pitchFamily="34" charset="0"/>
                <a:ea typeface="Calibri" panose="020F0502020204030204" pitchFamily="34" charset="0"/>
                <a:cs typeface="Times New Roman" panose="02020603050405020304" pitchFamily="18" charset="0"/>
              </a:rPr>
              <a:t>Kontrollü</a:t>
            </a:r>
            <a:r>
              <a:rPr lang="tr-TR" spc="15">
                <a:effectLst/>
                <a:latin typeface="Calibri" panose="020F0502020204030204" pitchFamily="34" charset="0"/>
                <a:ea typeface="Calibri" panose="020F0502020204030204" pitchFamily="34" charset="0"/>
                <a:cs typeface="Times New Roman" panose="02020603050405020304" pitchFamily="18" charset="0"/>
              </a:rPr>
              <a:t> </a:t>
            </a:r>
            <a:r>
              <a:rPr lang="tr-TR">
                <a:effectLst/>
                <a:latin typeface="Calibri" panose="020F0502020204030204" pitchFamily="34" charset="0"/>
                <a:ea typeface="Calibri" panose="020F0502020204030204" pitchFamily="34" charset="0"/>
                <a:cs typeface="Times New Roman" panose="02020603050405020304" pitchFamily="18" charset="0"/>
              </a:rPr>
              <a:t>Hidrolik</a:t>
            </a:r>
            <a:r>
              <a:rPr lang="tr-TR" spc="30">
                <a:effectLst/>
                <a:latin typeface="Calibri" panose="020F0502020204030204" pitchFamily="34" charset="0"/>
                <a:ea typeface="Calibri" panose="020F0502020204030204" pitchFamily="34" charset="0"/>
                <a:cs typeface="Times New Roman" panose="02020603050405020304" pitchFamily="18" charset="0"/>
              </a:rPr>
              <a:t> </a:t>
            </a:r>
            <a:r>
              <a:rPr lang="tr-TR">
                <a:effectLst/>
                <a:latin typeface="Calibri" panose="020F0502020204030204" pitchFamily="34" charset="0"/>
                <a:ea typeface="Calibri" panose="020F0502020204030204" pitchFamily="34" charset="0"/>
                <a:cs typeface="Times New Roman" panose="02020603050405020304" pitchFamily="18" charset="0"/>
              </a:rPr>
              <a:t>Kol</a:t>
            </a:r>
            <a:r>
              <a:rPr lang="tr-TR" spc="10">
                <a:effectLst/>
                <a:latin typeface="Calibri" panose="020F0502020204030204" pitchFamily="34" charset="0"/>
                <a:ea typeface="Calibri" panose="020F0502020204030204" pitchFamily="34" charset="0"/>
                <a:cs typeface="Times New Roman" panose="02020603050405020304" pitchFamily="18" charset="0"/>
              </a:rPr>
              <a:t> </a:t>
            </a:r>
            <a:r>
              <a:rPr lang="tr-TR" spc="-10">
                <a:effectLst/>
                <a:latin typeface="Calibri" panose="020F0502020204030204" pitchFamily="34" charset="0"/>
                <a:ea typeface="Calibri" panose="020F0502020204030204" pitchFamily="34" charset="0"/>
                <a:cs typeface="Times New Roman" panose="02020603050405020304" pitchFamily="18" charset="0"/>
              </a:rPr>
              <a:t>Mekanizmaları</a:t>
            </a:r>
            <a:endParaRPr lang="tr-TR"/>
          </a:p>
        </p:txBody>
      </p:sp>
      <p:sp>
        <p:nvSpPr>
          <p:cNvPr id="12" name="Rectangle 11">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21972952-0138-8202-033C-7A04CDA2BD32}"/>
              </a:ext>
            </a:extLst>
          </p:cNvPr>
          <p:cNvSpPr>
            <a:spLocks noGrp="1"/>
          </p:cNvSpPr>
          <p:nvPr>
            <p:ph idx="1"/>
          </p:nvPr>
        </p:nvSpPr>
        <p:spPr>
          <a:xfrm>
            <a:off x="5056541" y="1194179"/>
            <a:ext cx="6114847" cy="5020353"/>
          </a:xfrm>
        </p:spPr>
        <p:txBody>
          <a:bodyPr>
            <a:normAutofit/>
          </a:bodyPr>
          <a:lstStyle/>
          <a:p>
            <a:r>
              <a:rPr lang="tr-TR" sz="1400" dirty="0"/>
              <a:t>Bu projede, elektriksel kontrol sistemlerinin sağladığı esneklik, hassasiyet ve otomasyon imkanlarını kullanarak hidrolik kol mekanizmalarının performansını artırmayı amaçlıyoruz. Geleneksel hidrolik ve pnömatik sistemlere kıyasla, elektriksel kontrolün avantajları şunlardır:</a:t>
            </a:r>
          </a:p>
          <a:p>
            <a:r>
              <a:rPr lang="tr-TR" sz="1400" dirty="0"/>
              <a:t>Hızlı Reaksiyon Süreleri: Elektriksel sinyaller sayesinde sistemler daha hızlı ve etkin tepki verir.</a:t>
            </a:r>
          </a:p>
          <a:p>
            <a:r>
              <a:rPr lang="tr-TR" sz="1400" dirty="0"/>
              <a:t>Uzaktan Kontrol İmkanı: Sistemlerin uzaktan kontrol edilebilmesi, operasyonel esnekliği artırır.</a:t>
            </a:r>
          </a:p>
          <a:p>
            <a:r>
              <a:rPr lang="tr-TR" sz="1400" dirty="0"/>
              <a:t>Kolay Sistem Entegrasyonu: Elektriksel kontrol sistemleri, mevcut sistemlerle kolayca entegre edilebilir.</a:t>
            </a:r>
          </a:p>
          <a:p>
            <a:r>
              <a:rPr lang="tr-TR" sz="1400" dirty="0"/>
              <a:t>Bu proje, hidrolik pnömatik kolların belirli hareketlerini elektriksel sinyallerle kontrol ederek operasyonel verimliliği artırmayı hedeflemektedir. Bu sayede makinelerin kullanımında doğruluk ve kontrollü işlem yapma yeteneği artar.</a:t>
            </a:r>
          </a:p>
          <a:p>
            <a:pPr marL="0" indent="0">
              <a:buNone/>
            </a:pPr>
            <a:r>
              <a:rPr lang="tr-TR" sz="1400" dirty="0"/>
              <a:t>Sistemin amacı:</a:t>
            </a:r>
          </a:p>
          <a:p>
            <a:r>
              <a:rPr lang="tr-TR" sz="1400" dirty="0"/>
              <a:t>Elektriksel kontrollü hidrolik kol mekanizmalarının iş makinelerinin verimliliğini artırarak, gelecekteki endüstriyel ihtiyaçlara yönelik yenilikçi çözümler sunmak ve yeni bir standart belirlemektir.</a:t>
            </a:r>
          </a:p>
          <a:p>
            <a:endParaRPr lang="tr-TR" sz="1400" dirty="0"/>
          </a:p>
          <a:p>
            <a:endParaRPr lang="tr-TR" sz="1400" dirty="0"/>
          </a:p>
        </p:txBody>
      </p:sp>
      <p:sp>
        <p:nvSpPr>
          <p:cNvPr id="4" name="Veri Yer Tutucusu 3">
            <a:extLst>
              <a:ext uri="{FF2B5EF4-FFF2-40B4-BE49-F238E27FC236}">
                <a16:creationId xmlns:a16="http://schemas.microsoft.com/office/drawing/2014/main" id="{F650BBDB-B7B5-C61F-EC4D-08B3024D9FCC}"/>
              </a:ext>
            </a:extLst>
          </p:cNvPr>
          <p:cNvSpPr>
            <a:spLocks noGrp="1"/>
          </p:cNvSpPr>
          <p:nvPr>
            <p:ph type="dt" sz="half" idx="10"/>
          </p:nvPr>
        </p:nvSpPr>
        <p:spPr>
          <a:xfrm>
            <a:off x="865542" y="6453386"/>
            <a:ext cx="1729680" cy="404614"/>
          </a:xfrm>
        </p:spPr>
        <p:txBody>
          <a:bodyPr>
            <a:normAutofit/>
          </a:bodyPr>
          <a:lstStyle/>
          <a:p>
            <a:pPr>
              <a:spcAft>
                <a:spcPts val="600"/>
              </a:spcAft>
            </a:pPr>
            <a:r>
              <a:rPr lang="tr-TR"/>
              <a:t>25.05.2024</a:t>
            </a:r>
          </a:p>
        </p:txBody>
      </p:sp>
      <p:sp>
        <p:nvSpPr>
          <p:cNvPr id="5" name="Slayt Numarası Yer Tutucusu 4">
            <a:extLst>
              <a:ext uri="{FF2B5EF4-FFF2-40B4-BE49-F238E27FC236}">
                <a16:creationId xmlns:a16="http://schemas.microsoft.com/office/drawing/2014/main" id="{6116D549-6E22-DD63-19E9-1F88D2BDC33B}"/>
              </a:ext>
            </a:extLst>
          </p:cNvPr>
          <p:cNvSpPr>
            <a:spLocks noGrp="1"/>
          </p:cNvSpPr>
          <p:nvPr>
            <p:ph type="sldNum" sz="quarter" idx="12"/>
          </p:nvPr>
        </p:nvSpPr>
        <p:spPr>
          <a:xfrm>
            <a:off x="9472736" y="6453386"/>
            <a:ext cx="1596292" cy="404614"/>
          </a:xfrm>
        </p:spPr>
        <p:txBody>
          <a:bodyPr>
            <a:normAutofit/>
          </a:bodyPr>
          <a:lstStyle/>
          <a:p>
            <a:r>
              <a:rPr lang="tr-TR" dirty="0"/>
              <a:t>8/17</a:t>
            </a:r>
          </a:p>
        </p:txBody>
      </p:sp>
      <p:cxnSp>
        <p:nvCxnSpPr>
          <p:cNvPr id="7" name="Düz Bağlayıcı 6">
            <a:extLst>
              <a:ext uri="{FF2B5EF4-FFF2-40B4-BE49-F238E27FC236}">
                <a16:creationId xmlns:a16="http://schemas.microsoft.com/office/drawing/2014/main" id="{38491F50-6559-F0DB-601A-59A63F05801F}"/>
              </a:ext>
            </a:extLst>
          </p:cNvPr>
          <p:cNvCxnSpPr/>
          <p:nvPr/>
        </p:nvCxnSpPr>
        <p:spPr>
          <a:xfrm>
            <a:off x="4648200" y="828675"/>
            <a:ext cx="0" cy="526732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5694330"/>
      </p:ext>
    </p:extLst>
  </p:cSld>
  <p:clrMapOvr>
    <a:masterClrMapping/>
  </p:clrMapOvr>
</p:sld>
</file>

<file path=ppt/theme/theme1.xml><?xml version="1.0" encoding="utf-8"?>
<a:theme xmlns:a="http://schemas.openxmlformats.org/drawingml/2006/main" name="Kırpma">
  <a:themeElements>
    <a:clrScheme name="Kırpma">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Kırpma">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Kırpma">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TM10001105[[fn=Kırpma]]</Template>
  <TotalTime>179</TotalTime>
  <Words>449</Words>
  <Application>Microsoft Office PowerPoint</Application>
  <PresentationFormat>Geniş ekran</PresentationFormat>
  <Paragraphs>72</Paragraphs>
  <Slides>18</Slides>
  <Notes>0</Notes>
  <HiddenSlides>0</HiddenSlides>
  <MMClips>2</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18</vt:i4>
      </vt:variant>
    </vt:vector>
  </HeadingPairs>
  <TitlesOfParts>
    <vt:vector size="22" baseType="lpstr">
      <vt:lpstr>Aptos</vt:lpstr>
      <vt:lpstr>Calibri</vt:lpstr>
      <vt:lpstr>Franklin Gothic Book</vt:lpstr>
      <vt:lpstr>Kırpma</vt:lpstr>
      <vt:lpstr>COMPUTER AIDED DESIGN dersi Proje SUNUMU</vt:lpstr>
      <vt:lpstr>Pnömatik Piston Jeneratörü</vt:lpstr>
      <vt:lpstr>Sistem Şeması</vt:lpstr>
      <vt:lpstr>Devre Şeması</vt:lpstr>
      <vt:lpstr>Kullanılan Fiziksel Sistem</vt:lpstr>
      <vt:lpstr>Voltaj-Frekans Devresi</vt:lpstr>
      <vt:lpstr>Voltaj-Frekans Devre Şeması</vt:lpstr>
      <vt:lpstr>Mekanik Parça Çizimleri</vt:lpstr>
      <vt:lpstr>Elektriksel Kontrollü Hidrolik Kol Mekanizmaları</vt:lpstr>
      <vt:lpstr>PowerPoint Sunusu</vt:lpstr>
      <vt:lpstr>Devre Şeması</vt:lpstr>
      <vt:lpstr>Sistem Şeması</vt:lpstr>
      <vt:lpstr>Sistemin Bağlantı Şeması</vt:lpstr>
      <vt:lpstr>STM32F103C8 Programlama, Kodlar</vt:lpstr>
      <vt:lpstr>PowerPoint Sunusu</vt:lpstr>
      <vt:lpstr>PowerPoint Sunusu</vt:lpstr>
      <vt:lpstr>Fiziksel Bağlantı Videosu</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AIDED DESIGN SUNUMU</dc:title>
  <dc:creator>Enes Taha BAYRAKTAR</dc:creator>
  <cp:lastModifiedBy>mustafa usta</cp:lastModifiedBy>
  <cp:revision>12</cp:revision>
  <dcterms:created xsi:type="dcterms:W3CDTF">2024-05-24T22:08:51Z</dcterms:created>
  <dcterms:modified xsi:type="dcterms:W3CDTF">2025-01-22T11:44:37Z</dcterms:modified>
</cp:coreProperties>
</file>